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07" r:id="rId1"/>
  </p:sldMasterIdLst>
  <p:sldIdLst>
    <p:sldId id="256" r:id="rId2"/>
    <p:sldId id="259" r:id="rId3"/>
    <p:sldId id="257" r:id="rId4"/>
    <p:sldId id="258" r:id="rId5"/>
    <p:sldId id="260" r:id="rId6"/>
    <p:sldId id="261" r:id="rId7"/>
    <p:sldId id="262" r:id="rId8"/>
    <p:sldId id="263" r:id="rId9"/>
    <p:sldId id="264" r:id="rId10"/>
    <p:sldId id="265" r:id="rId11"/>
    <p:sldId id="266" r:id="rId12"/>
    <p:sldId id="276" r:id="rId13"/>
    <p:sldId id="285" r:id="rId14"/>
    <p:sldId id="277" r:id="rId15"/>
    <p:sldId id="278" r:id="rId16"/>
    <p:sldId id="288" r:id="rId17"/>
    <p:sldId id="267" r:id="rId18"/>
    <p:sldId id="268" r:id="rId19"/>
    <p:sldId id="269" r:id="rId20"/>
    <p:sldId id="270" r:id="rId21"/>
    <p:sldId id="271" r:id="rId22"/>
    <p:sldId id="272" r:id="rId23"/>
    <p:sldId id="273" r:id="rId24"/>
    <p:sldId id="274" r:id="rId25"/>
    <p:sldId id="279" r:id="rId26"/>
    <p:sldId id="281" r:id="rId27"/>
    <p:sldId id="280" r:id="rId28"/>
    <p:sldId id="284" r:id="rId29"/>
    <p:sldId id="286" r:id="rId30"/>
    <p:sldId id="287" r:id="rId31"/>
    <p:sldId id="27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snapToGrid="0" snapToObjects="1">
      <p:cViewPr>
        <p:scale>
          <a:sx n="118" d="100"/>
          <a:sy n="118" d="100"/>
        </p:scale>
        <p:origin x="-296"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C2507DC-7085-0842-8B67-A9735FC66411}" type="datetimeFigureOut">
              <a:rPr lang="en-US" smtClean="0"/>
              <a:t>3/4/21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7CF0F40F-F34E-4E4F-B606-90163A7E86C0}" type="slidenum">
              <a:rPr lang="en-US" smtClean="0"/>
              <a:t>‹#›</a:t>
            </a:fld>
            <a:endParaRPr lang="en-US"/>
          </a:p>
        </p:txBody>
      </p:sp>
    </p:spTree>
    <p:extLst>
      <p:ext uri="{BB962C8B-B14F-4D97-AF65-F5344CB8AC3E}">
        <p14:creationId xmlns:p14="http://schemas.microsoft.com/office/powerpoint/2010/main" val="3765680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2507DC-7085-0842-8B67-A9735FC66411}" type="datetimeFigureOut">
              <a:rPr lang="en-US" smtClean="0"/>
              <a:t>3/4/21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CF0F40F-F34E-4E4F-B606-90163A7E86C0}" type="slidenum">
              <a:rPr lang="en-US" smtClean="0"/>
              <a:t>‹#›</a:t>
            </a:fld>
            <a:endParaRPr lang="en-US"/>
          </a:p>
        </p:txBody>
      </p:sp>
    </p:spTree>
    <p:extLst>
      <p:ext uri="{BB962C8B-B14F-4D97-AF65-F5344CB8AC3E}">
        <p14:creationId xmlns:p14="http://schemas.microsoft.com/office/powerpoint/2010/main" val="4015877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C2507DC-7085-0842-8B67-A9735FC66411}" type="datetimeFigureOut">
              <a:rPr lang="en-US" smtClean="0"/>
              <a:t>3/4/21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CF0F40F-F34E-4E4F-B606-90163A7E86C0}" type="slidenum">
              <a:rPr lang="en-US" smtClean="0"/>
              <a:t>‹#›</a:t>
            </a:fld>
            <a:endParaRPr lang="en-US"/>
          </a:p>
        </p:txBody>
      </p:sp>
    </p:spTree>
    <p:extLst>
      <p:ext uri="{BB962C8B-B14F-4D97-AF65-F5344CB8AC3E}">
        <p14:creationId xmlns:p14="http://schemas.microsoft.com/office/powerpoint/2010/main" val="26536069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C2507DC-7085-0842-8B67-A9735FC66411}" type="datetimeFigureOut">
              <a:rPr lang="en-US" smtClean="0"/>
              <a:t>3/4/21</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CF0F40F-F34E-4E4F-B606-90163A7E86C0}" type="slidenum">
              <a:rPr lang="en-US" smtClean="0"/>
              <a:t>‹#›</a:t>
            </a:fld>
            <a:endParaRPr lang="en-US"/>
          </a:p>
        </p:txBody>
      </p:sp>
    </p:spTree>
    <p:extLst>
      <p:ext uri="{BB962C8B-B14F-4D97-AF65-F5344CB8AC3E}">
        <p14:creationId xmlns:p14="http://schemas.microsoft.com/office/powerpoint/2010/main" val="1793258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2507DC-7085-0842-8B67-A9735FC66411}" type="datetimeFigureOut">
              <a:rPr lang="en-US" smtClean="0"/>
              <a:t>3/4/21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CF0F40F-F34E-4E4F-B606-90163A7E86C0}" type="slidenum">
              <a:rPr lang="en-US" smtClean="0"/>
              <a:t>‹#›</a:t>
            </a:fld>
            <a:endParaRPr lang="en-US"/>
          </a:p>
        </p:txBody>
      </p:sp>
    </p:spTree>
    <p:extLst>
      <p:ext uri="{BB962C8B-B14F-4D97-AF65-F5344CB8AC3E}">
        <p14:creationId xmlns:p14="http://schemas.microsoft.com/office/powerpoint/2010/main" val="25833773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C2507DC-7085-0842-8B67-A9735FC66411}" type="datetimeFigureOut">
              <a:rPr lang="en-US" smtClean="0"/>
              <a:t>3/4/21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F0F40F-F34E-4E4F-B606-90163A7E86C0}" type="slidenum">
              <a:rPr lang="en-US" smtClean="0"/>
              <a:t>‹#›</a:t>
            </a:fld>
            <a:endParaRPr lang="en-US"/>
          </a:p>
        </p:txBody>
      </p:sp>
    </p:spTree>
    <p:extLst>
      <p:ext uri="{BB962C8B-B14F-4D97-AF65-F5344CB8AC3E}">
        <p14:creationId xmlns:p14="http://schemas.microsoft.com/office/powerpoint/2010/main" val="30258032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C2507DC-7085-0842-8B67-A9735FC66411}" type="datetimeFigureOut">
              <a:rPr lang="en-US" smtClean="0"/>
              <a:t>3/4/21</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7CF0F40F-F34E-4E4F-B606-90163A7E86C0}" type="slidenum">
              <a:rPr lang="en-US" smtClean="0"/>
              <a:t>‹#›</a:t>
            </a:fld>
            <a:endParaRPr lang="en-US"/>
          </a:p>
        </p:txBody>
      </p:sp>
    </p:spTree>
    <p:extLst>
      <p:ext uri="{BB962C8B-B14F-4D97-AF65-F5344CB8AC3E}">
        <p14:creationId xmlns:p14="http://schemas.microsoft.com/office/powerpoint/2010/main" val="1122535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C2507DC-7085-0842-8B67-A9735FC66411}" type="datetimeFigureOut">
              <a:rPr lang="en-US" smtClean="0"/>
              <a:t>3/4/21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0F40F-F34E-4E4F-B606-90163A7E86C0}" type="slidenum">
              <a:rPr lang="en-US" smtClean="0"/>
              <a:t>‹#›</a:t>
            </a:fld>
            <a:endParaRPr lang="en-US"/>
          </a:p>
        </p:txBody>
      </p:sp>
    </p:spTree>
    <p:extLst>
      <p:ext uri="{BB962C8B-B14F-4D97-AF65-F5344CB8AC3E}">
        <p14:creationId xmlns:p14="http://schemas.microsoft.com/office/powerpoint/2010/main" val="622558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C2507DC-7085-0842-8B67-A9735FC66411}" type="datetimeFigureOut">
              <a:rPr lang="en-US" smtClean="0"/>
              <a:t>3/4/21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CF0F40F-F34E-4E4F-B606-90163A7E86C0}" type="slidenum">
              <a:rPr lang="en-US" smtClean="0"/>
              <a:t>‹#›</a:t>
            </a:fld>
            <a:endParaRPr lang="en-US"/>
          </a:p>
        </p:txBody>
      </p:sp>
    </p:spTree>
    <p:extLst>
      <p:ext uri="{BB962C8B-B14F-4D97-AF65-F5344CB8AC3E}">
        <p14:creationId xmlns:p14="http://schemas.microsoft.com/office/powerpoint/2010/main" val="868270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2507DC-7085-0842-8B67-A9735FC66411}" type="datetimeFigureOut">
              <a:rPr lang="en-US" smtClean="0"/>
              <a:t>3/4/21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F0F40F-F34E-4E4F-B606-90163A7E86C0}" type="slidenum">
              <a:rPr lang="en-US" smtClean="0"/>
              <a:t>‹#›</a:t>
            </a:fld>
            <a:endParaRPr lang="en-US"/>
          </a:p>
        </p:txBody>
      </p:sp>
    </p:spTree>
    <p:extLst>
      <p:ext uri="{BB962C8B-B14F-4D97-AF65-F5344CB8AC3E}">
        <p14:creationId xmlns:p14="http://schemas.microsoft.com/office/powerpoint/2010/main" val="41466020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C2507DC-7085-0842-8B67-A9735FC66411}" type="datetimeFigureOut">
              <a:rPr lang="en-US" smtClean="0"/>
              <a:t>3/4/21</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CF0F40F-F34E-4E4F-B606-90163A7E86C0}" type="slidenum">
              <a:rPr lang="en-US" smtClean="0"/>
              <a:t>‹#›</a:t>
            </a:fld>
            <a:endParaRPr lang="en-US"/>
          </a:p>
        </p:txBody>
      </p:sp>
    </p:spTree>
    <p:extLst>
      <p:ext uri="{BB962C8B-B14F-4D97-AF65-F5344CB8AC3E}">
        <p14:creationId xmlns:p14="http://schemas.microsoft.com/office/powerpoint/2010/main" val="1641542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C2507DC-7085-0842-8B67-A9735FC66411}" type="datetimeFigureOut">
              <a:rPr lang="en-US" smtClean="0"/>
              <a:t>3/4/21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F0F40F-F34E-4E4F-B606-90163A7E86C0}" type="slidenum">
              <a:rPr lang="en-US" smtClean="0"/>
              <a:t>‹#›</a:t>
            </a:fld>
            <a:endParaRPr lang="en-US"/>
          </a:p>
        </p:txBody>
      </p:sp>
    </p:spTree>
    <p:extLst>
      <p:ext uri="{BB962C8B-B14F-4D97-AF65-F5344CB8AC3E}">
        <p14:creationId xmlns:p14="http://schemas.microsoft.com/office/powerpoint/2010/main" val="1232521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2507DC-7085-0842-8B67-A9735FC66411}" type="datetimeFigureOut">
              <a:rPr lang="en-US" smtClean="0"/>
              <a:t>3/4/21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F0F40F-F34E-4E4F-B606-90163A7E86C0}" type="slidenum">
              <a:rPr lang="en-US" smtClean="0"/>
              <a:t>‹#›</a:t>
            </a:fld>
            <a:endParaRPr lang="en-US"/>
          </a:p>
        </p:txBody>
      </p:sp>
    </p:spTree>
    <p:extLst>
      <p:ext uri="{BB962C8B-B14F-4D97-AF65-F5344CB8AC3E}">
        <p14:creationId xmlns:p14="http://schemas.microsoft.com/office/powerpoint/2010/main" val="3689405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C2507DC-7085-0842-8B67-A9735FC66411}" type="datetimeFigureOut">
              <a:rPr lang="en-US" smtClean="0"/>
              <a:t>3/4/21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F0F40F-F34E-4E4F-B606-90163A7E86C0}" type="slidenum">
              <a:rPr lang="en-US" smtClean="0"/>
              <a:t>‹#›</a:t>
            </a:fld>
            <a:endParaRPr lang="en-US"/>
          </a:p>
        </p:txBody>
      </p:sp>
    </p:spTree>
    <p:extLst>
      <p:ext uri="{BB962C8B-B14F-4D97-AF65-F5344CB8AC3E}">
        <p14:creationId xmlns:p14="http://schemas.microsoft.com/office/powerpoint/2010/main" val="2909814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2507DC-7085-0842-8B67-A9735FC66411}" type="datetimeFigureOut">
              <a:rPr lang="en-US" smtClean="0"/>
              <a:t>3/4/21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7CF0F40F-F34E-4E4F-B606-90163A7E86C0}" type="slidenum">
              <a:rPr lang="en-US" smtClean="0"/>
              <a:t>‹#›</a:t>
            </a:fld>
            <a:endParaRPr lang="en-US"/>
          </a:p>
        </p:txBody>
      </p:sp>
    </p:spTree>
    <p:extLst>
      <p:ext uri="{BB962C8B-B14F-4D97-AF65-F5344CB8AC3E}">
        <p14:creationId xmlns:p14="http://schemas.microsoft.com/office/powerpoint/2010/main" val="3774691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2507DC-7085-0842-8B67-A9735FC66411}" type="datetimeFigureOut">
              <a:rPr lang="en-US" smtClean="0"/>
              <a:t>3/4/21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CF0F40F-F34E-4E4F-B606-90163A7E86C0}" type="slidenum">
              <a:rPr lang="en-US" smtClean="0"/>
              <a:t>‹#›</a:t>
            </a:fld>
            <a:endParaRPr lang="en-US"/>
          </a:p>
        </p:txBody>
      </p:sp>
    </p:spTree>
    <p:extLst>
      <p:ext uri="{BB962C8B-B14F-4D97-AF65-F5344CB8AC3E}">
        <p14:creationId xmlns:p14="http://schemas.microsoft.com/office/powerpoint/2010/main" val="605364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C2507DC-7085-0842-8B67-A9735FC66411}" type="datetimeFigureOut">
              <a:rPr lang="en-US" smtClean="0"/>
              <a:t>3/4/21</a:t>
            </a:fld>
            <a:endParaRPr lang="en-US"/>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CF0F40F-F34E-4E4F-B606-90163A7E86C0}" type="slidenum">
              <a:rPr lang="en-US" smtClean="0"/>
              <a:t>‹#›</a:t>
            </a:fld>
            <a:endParaRPr lang="en-US"/>
          </a:p>
        </p:txBody>
      </p:sp>
    </p:spTree>
    <p:extLst>
      <p:ext uri="{BB962C8B-B14F-4D97-AF65-F5344CB8AC3E}">
        <p14:creationId xmlns:p14="http://schemas.microsoft.com/office/powerpoint/2010/main" val="1965563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C2507DC-7085-0842-8B67-A9735FC66411}" type="datetimeFigureOut">
              <a:rPr lang="en-US" smtClean="0"/>
              <a:t>3/4/21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7CF0F40F-F34E-4E4F-B606-90163A7E86C0}" type="slidenum">
              <a:rPr lang="en-US" smtClean="0"/>
              <a:t>‹#›</a:t>
            </a:fld>
            <a:endParaRPr lang="en-US"/>
          </a:p>
        </p:txBody>
      </p:sp>
    </p:spTree>
    <p:extLst>
      <p:ext uri="{BB962C8B-B14F-4D97-AF65-F5344CB8AC3E}">
        <p14:creationId xmlns:p14="http://schemas.microsoft.com/office/powerpoint/2010/main" val="589642815"/>
      </p:ext>
    </p:extLst>
  </p:cSld>
  <p:clrMap bg1="lt1" tx1="dk1" bg2="lt2" tx2="dk2" accent1="accent1" accent2="accent2" accent3="accent3" accent4="accent4" accent5="accent5" accent6="accent6" hlink="hlink" folHlink="folHlink"/>
  <p:sldLayoutIdLst>
    <p:sldLayoutId id="2147484108" r:id="rId1"/>
    <p:sldLayoutId id="2147484109" r:id="rId2"/>
    <p:sldLayoutId id="2147484110" r:id="rId3"/>
    <p:sldLayoutId id="2147484111" r:id="rId4"/>
    <p:sldLayoutId id="2147484112" r:id="rId5"/>
    <p:sldLayoutId id="2147484113" r:id="rId6"/>
    <p:sldLayoutId id="2147484114" r:id="rId7"/>
    <p:sldLayoutId id="2147484115" r:id="rId8"/>
    <p:sldLayoutId id="2147484116" r:id="rId9"/>
    <p:sldLayoutId id="2147484117" r:id="rId10"/>
    <p:sldLayoutId id="2147484118" r:id="rId11"/>
    <p:sldLayoutId id="2147484119" r:id="rId12"/>
    <p:sldLayoutId id="2147484120" r:id="rId13"/>
    <p:sldLayoutId id="2147484121" r:id="rId14"/>
    <p:sldLayoutId id="2147484122" r:id="rId15"/>
    <p:sldLayoutId id="2147484123" r:id="rId16"/>
    <p:sldLayoutId id="2147484124"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chandrilcg/hr-analytics-employee-turnover"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bls.gov/news.release/pdf/tenure.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9F2F3-7B9D-A94F-9BC4-E59F6562D8E4}"/>
              </a:ext>
            </a:extLst>
          </p:cNvPr>
          <p:cNvSpPr>
            <a:spLocks noGrp="1"/>
          </p:cNvSpPr>
          <p:nvPr>
            <p:ph type="ctrTitle"/>
          </p:nvPr>
        </p:nvSpPr>
        <p:spPr/>
        <p:txBody>
          <a:bodyPr/>
          <a:lstStyle/>
          <a:p>
            <a:r>
              <a:rPr lang="en-US" dirty="0"/>
              <a:t>Employee Turnover</a:t>
            </a:r>
          </a:p>
        </p:txBody>
      </p:sp>
      <p:sp>
        <p:nvSpPr>
          <p:cNvPr id="3" name="Subtitle 2">
            <a:extLst>
              <a:ext uri="{FF2B5EF4-FFF2-40B4-BE49-F238E27FC236}">
                <a16:creationId xmlns:a16="http://schemas.microsoft.com/office/drawing/2014/main" id="{C6741630-938E-A74B-9DBD-34B646B047E3}"/>
              </a:ext>
            </a:extLst>
          </p:cNvPr>
          <p:cNvSpPr>
            <a:spLocks noGrp="1"/>
          </p:cNvSpPr>
          <p:nvPr>
            <p:ph type="subTitle" idx="1"/>
          </p:nvPr>
        </p:nvSpPr>
        <p:spPr/>
        <p:txBody>
          <a:bodyPr>
            <a:normAutofit/>
          </a:bodyPr>
          <a:lstStyle/>
          <a:p>
            <a:r>
              <a:rPr lang="en-US" dirty="0"/>
              <a:t>Michelle Rice</a:t>
            </a:r>
          </a:p>
          <a:p>
            <a:r>
              <a:rPr lang="en-US" dirty="0"/>
              <a:t>DSC530</a:t>
            </a:r>
          </a:p>
        </p:txBody>
      </p:sp>
    </p:spTree>
    <p:extLst>
      <p:ext uri="{BB962C8B-B14F-4D97-AF65-F5344CB8AC3E}">
        <p14:creationId xmlns:p14="http://schemas.microsoft.com/office/powerpoint/2010/main" val="4284951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2E1A2-1640-604D-BEDB-C459C53CCD29}"/>
              </a:ext>
            </a:extLst>
          </p:cNvPr>
          <p:cNvSpPr>
            <a:spLocks noGrp="1"/>
          </p:cNvSpPr>
          <p:nvPr>
            <p:ph type="title"/>
          </p:nvPr>
        </p:nvSpPr>
        <p:spPr/>
        <p:txBody>
          <a:bodyPr/>
          <a:lstStyle/>
          <a:p>
            <a:r>
              <a:rPr lang="en-US" dirty="0"/>
              <a:t>Employees by Department</a:t>
            </a:r>
          </a:p>
        </p:txBody>
      </p:sp>
      <p:pic>
        <p:nvPicPr>
          <p:cNvPr id="4" name="Content Placeholder 3">
            <a:extLst>
              <a:ext uri="{FF2B5EF4-FFF2-40B4-BE49-F238E27FC236}">
                <a16:creationId xmlns:a16="http://schemas.microsoft.com/office/drawing/2014/main" id="{CC543198-8416-E84D-9AC0-719ABB6C51DB}"/>
              </a:ext>
            </a:extLst>
          </p:cNvPr>
          <p:cNvPicPr>
            <a:picLocks noGrp="1" noChangeAspect="1"/>
          </p:cNvPicPr>
          <p:nvPr>
            <p:ph idx="1"/>
          </p:nvPr>
        </p:nvPicPr>
        <p:blipFill>
          <a:blip r:embed="rId2"/>
          <a:stretch>
            <a:fillRect/>
          </a:stretch>
        </p:blipFill>
        <p:spPr>
          <a:xfrm>
            <a:off x="0" y="2676652"/>
            <a:ext cx="4727085" cy="3416300"/>
          </a:xfrm>
          <a:prstGeom prst="rect">
            <a:avLst/>
          </a:prstGeom>
        </p:spPr>
      </p:pic>
      <p:sp>
        <p:nvSpPr>
          <p:cNvPr id="5" name="TextBox 4">
            <a:extLst>
              <a:ext uri="{FF2B5EF4-FFF2-40B4-BE49-F238E27FC236}">
                <a16:creationId xmlns:a16="http://schemas.microsoft.com/office/drawing/2014/main" id="{3E7D825E-EF4D-474A-BE64-D8D4B0FF3593}"/>
              </a:ext>
            </a:extLst>
          </p:cNvPr>
          <p:cNvSpPr txBox="1"/>
          <p:nvPr/>
        </p:nvSpPr>
        <p:spPr>
          <a:xfrm>
            <a:off x="4486656" y="2969260"/>
            <a:ext cx="7949184" cy="2031325"/>
          </a:xfrm>
          <a:prstGeom prst="rect">
            <a:avLst/>
          </a:prstGeom>
          <a:noFill/>
        </p:spPr>
        <p:txBody>
          <a:bodyPr wrap="square" rtlCol="0">
            <a:spAutoFit/>
          </a:bodyPr>
          <a:lstStyle/>
          <a:p>
            <a:r>
              <a:rPr lang="en-US" dirty="0"/>
              <a:t>This chart shows the distribution of employees per department.  I will use this to compare satisfaction level of employees and employees leaving per department to see if there are any trends with certain departments having more turnover or unsatisfied employees. </a:t>
            </a:r>
          </a:p>
          <a:p>
            <a:endParaRPr lang="en-US" dirty="0"/>
          </a:p>
          <a:p>
            <a:r>
              <a:rPr lang="en-US" dirty="0"/>
              <a:t>Department counts:</a:t>
            </a:r>
          </a:p>
          <a:p>
            <a:endParaRPr lang="en-US" dirty="0"/>
          </a:p>
        </p:txBody>
      </p:sp>
      <p:graphicFrame>
        <p:nvGraphicFramePr>
          <p:cNvPr id="8" name="Table 7">
            <a:extLst>
              <a:ext uri="{FF2B5EF4-FFF2-40B4-BE49-F238E27FC236}">
                <a16:creationId xmlns:a16="http://schemas.microsoft.com/office/drawing/2014/main" id="{8E0AD07B-875A-984B-B87A-60F9DC64F4DB}"/>
              </a:ext>
            </a:extLst>
          </p:cNvPr>
          <p:cNvGraphicFramePr>
            <a:graphicFrameLocks noGrp="1"/>
          </p:cNvGraphicFramePr>
          <p:nvPr>
            <p:extLst>
              <p:ext uri="{D42A27DB-BD31-4B8C-83A1-F6EECF244321}">
                <p14:modId xmlns:p14="http://schemas.microsoft.com/office/powerpoint/2010/main" val="2506905043"/>
              </p:ext>
            </p:extLst>
          </p:nvPr>
        </p:nvGraphicFramePr>
        <p:xfrm>
          <a:off x="4755586" y="4973788"/>
          <a:ext cx="5071165" cy="1315425"/>
        </p:xfrm>
        <a:graphic>
          <a:graphicData uri="http://schemas.openxmlformats.org/drawingml/2006/table">
            <a:tbl>
              <a:tblPr firstRow="1" firstCol="1" bandRow="1">
                <a:tableStyleId>{2D5ABB26-0587-4C30-8999-92F81FD0307C}</a:tableStyleId>
              </a:tblPr>
              <a:tblGrid>
                <a:gridCol w="2344099">
                  <a:extLst>
                    <a:ext uri="{9D8B030D-6E8A-4147-A177-3AD203B41FA5}">
                      <a16:colId xmlns:a16="http://schemas.microsoft.com/office/drawing/2014/main" val="1093697082"/>
                    </a:ext>
                  </a:extLst>
                </a:gridCol>
                <a:gridCol w="2727066">
                  <a:extLst>
                    <a:ext uri="{9D8B030D-6E8A-4147-A177-3AD203B41FA5}">
                      <a16:colId xmlns:a16="http://schemas.microsoft.com/office/drawing/2014/main" val="618806465"/>
                    </a:ext>
                  </a:extLst>
                </a:gridCol>
              </a:tblGrid>
              <a:tr h="252225">
                <a:tc>
                  <a:txBody>
                    <a:bodyPr/>
                    <a:lstStyle/>
                    <a:p>
                      <a:r>
                        <a:rPr lang="en-US" sz="1050" dirty="0">
                          <a:effectLst/>
                        </a:rPr>
                        <a:t>sales          4140</a:t>
                      </a:r>
                      <a:r>
                        <a:rPr lang="en-US" sz="1200" dirty="0">
                          <a:effectLst/>
                        </a:rPr>
                        <a:t> </a:t>
                      </a:r>
                      <a:endParaRPr lang="en-US" sz="1200" dirty="0">
                        <a:effectLst/>
                        <a:latin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050" dirty="0">
                          <a:effectLst/>
                        </a:rPr>
                        <a:t>marketing       858</a:t>
                      </a: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22001634"/>
                  </a:ext>
                </a:extLst>
              </a:tr>
              <a:tr h="252225">
                <a:tc>
                  <a:txBody>
                    <a:bodyPr/>
                    <a:lstStyle/>
                    <a:p>
                      <a:pPr marL="0" marR="0">
                        <a:spcBef>
                          <a:spcPts val="0"/>
                        </a:spcBef>
                        <a:spcAft>
                          <a:spcPts val="0"/>
                        </a:spcAft>
                      </a:pPr>
                      <a:r>
                        <a:rPr lang="en-US" sz="1050">
                          <a:effectLst/>
                        </a:rPr>
                        <a:t>technical      2720</a:t>
                      </a: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050" dirty="0" err="1">
                          <a:effectLst/>
                        </a:rPr>
                        <a:t>RandD</a:t>
                      </a:r>
                      <a:r>
                        <a:rPr lang="en-US" sz="1050" dirty="0">
                          <a:effectLst/>
                        </a:rPr>
                        <a:t>           787</a:t>
                      </a: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50152635"/>
                  </a:ext>
                </a:extLst>
              </a:tr>
              <a:tr h="252225">
                <a:tc>
                  <a:txBody>
                    <a:bodyPr/>
                    <a:lstStyle/>
                    <a:p>
                      <a:pPr marL="0" marR="0">
                        <a:spcBef>
                          <a:spcPts val="0"/>
                        </a:spcBef>
                        <a:spcAft>
                          <a:spcPts val="0"/>
                        </a:spcAft>
                      </a:pPr>
                      <a:r>
                        <a:rPr lang="en-US" sz="1050">
                          <a:effectLst/>
                        </a:rPr>
                        <a:t>support        2229</a:t>
                      </a: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050" dirty="0">
                          <a:effectLst/>
                        </a:rPr>
                        <a:t>accounting      767</a:t>
                      </a: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57587666"/>
                  </a:ext>
                </a:extLst>
              </a:tr>
              <a:tr h="252225">
                <a:tc>
                  <a:txBody>
                    <a:bodyPr/>
                    <a:lstStyle/>
                    <a:p>
                      <a:pPr marL="0" marR="0">
                        <a:spcBef>
                          <a:spcPts val="0"/>
                        </a:spcBef>
                        <a:spcAft>
                          <a:spcPts val="0"/>
                        </a:spcAft>
                      </a:pPr>
                      <a:r>
                        <a:rPr lang="en-US" sz="1050">
                          <a:effectLst/>
                        </a:rPr>
                        <a:t>IT             1227</a:t>
                      </a: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050" dirty="0" err="1">
                          <a:effectLst/>
                        </a:rPr>
                        <a:t>hr</a:t>
                      </a:r>
                      <a:r>
                        <a:rPr lang="en-US" sz="1050" dirty="0">
                          <a:effectLst/>
                        </a:rPr>
                        <a:t>              739</a:t>
                      </a: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92362005"/>
                  </a:ext>
                </a:extLst>
              </a:tr>
              <a:tr h="306525">
                <a:tc>
                  <a:txBody>
                    <a:bodyPr/>
                    <a:lstStyle/>
                    <a:p>
                      <a:pPr marL="0" marR="0">
                        <a:spcBef>
                          <a:spcPts val="0"/>
                        </a:spcBef>
                        <a:spcAft>
                          <a:spcPts val="0"/>
                        </a:spcAft>
                      </a:pPr>
                      <a:r>
                        <a:rPr lang="en-US" sz="1050" dirty="0" err="1">
                          <a:effectLst/>
                        </a:rPr>
                        <a:t>product_mng</a:t>
                      </a:r>
                      <a:r>
                        <a:rPr lang="en-US" sz="1050" dirty="0">
                          <a:effectLst/>
                        </a:rPr>
                        <a:t>     902</a:t>
                      </a: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050" dirty="0">
                          <a:effectLst/>
                        </a:rPr>
                        <a:t>management      630</a:t>
                      </a: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28031346"/>
                  </a:ext>
                </a:extLst>
              </a:tr>
            </a:tbl>
          </a:graphicData>
        </a:graphic>
      </p:graphicFrame>
    </p:spTree>
    <p:extLst>
      <p:ext uri="{BB962C8B-B14F-4D97-AF65-F5344CB8AC3E}">
        <p14:creationId xmlns:p14="http://schemas.microsoft.com/office/powerpoint/2010/main" val="708319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E80E8-8195-104B-B602-224B0FB67226}"/>
              </a:ext>
            </a:extLst>
          </p:cNvPr>
          <p:cNvSpPr>
            <a:spLocks noGrp="1"/>
          </p:cNvSpPr>
          <p:nvPr>
            <p:ph type="title"/>
          </p:nvPr>
        </p:nvSpPr>
        <p:spPr/>
        <p:txBody>
          <a:bodyPr/>
          <a:lstStyle/>
          <a:p>
            <a:r>
              <a:rPr lang="en-US" dirty="0"/>
              <a:t>Employees per salary range</a:t>
            </a:r>
          </a:p>
        </p:txBody>
      </p:sp>
      <p:pic>
        <p:nvPicPr>
          <p:cNvPr id="4" name="Content Placeholder 3">
            <a:extLst>
              <a:ext uri="{FF2B5EF4-FFF2-40B4-BE49-F238E27FC236}">
                <a16:creationId xmlns:a16="http://schemas.microsoft.com/office/drawing/2014/main" id="{03C6DC4E-D8B7-6946-923E-E20D79ECEEA6}"/>
              </a:ext>
            </a:extLst>
          </p:cNvPr>
          <p:cNvPicPr>
            <a:picLocks noGrp="1" noChangeAspect="1"/>
          </p:cNvPicPr>
          <p:nvPr>
            <p:ph idx="1"/>
          </p:nvPr>
        </p:nvPicPr>
        <p:blipFill>
          <a:blip r:embed="rId2"/>
          <a:stretch>
            <a:fillRect/>
          </a:stretch>
        </p:blipFill>
        <p:spPr>
          <a:xfrm>
            <a:off x="187758" y="2810764"/>
            <a:ext cx="5225629" cy="3416300"/>
          </a:xfrm>
          <a:prstGeom prst="rect">
            <a:avLst/>
          </a:prstGeom>
        </p:spPr>
      </p:pic>
      <p:sp>
        <p:nvSpPr>
          <p:cNvPr id="5" name="TextBox 4">
            <a:extLst>
              <a:ext uri="{FF2B5EF4-FFF2-40B4-BE49-F238E27FC236}">
                <a16:creationId xmlns:a16="http://schemas.microsoft.com/office/drawing/2014/main" id="{FC745256-8FCD-714B-B515-4B81B1C57818}"/>
              </a:ext>
            </a:extLst>
          </p:cNvPr>
          <p:cNvSpPr txBox="1"/>
          <p:nvPr/>
        </p:nvSpPr>
        <p:spPr>
          <a:xfrm>
            <a:off x="6181344" y="3011424"/>
            <a:ext cx="5462016" cy="3416320"/>
          </a:xfrm>
          <a:prstGeom prst="rect">
            <a:avLst/>
          </a:prstGeom>
          <a:noFill/>
        </p:spPr>
        <p:txBody>
          <a:bodyPr wrap="square" rtlCol="0">
            <a:spAutoFit/>
          </a:bodyPr>
          <a:lstStyle/>
          <a:p>
            <a:r>
              <a:rPr lang="en-US" dirty="0"/>
              <a:t>I don’t see anything unusual with the salary distribution, with most employees being in the low and medium range and a much smaller amount of high range.  It’s difficult to draw much conclusions from this without knowing exactly what the ranges are, how wide the ranges themselves are and what the distribution is within them, and how much difference there is between the low and high end.  I would, however, like to see if higher salary correlates to higher satisfaction and staying with the company.</a:t>
            </a:r>
          </a:p>
        </p:txBody>
      </p:sp>
    </p:spTree>
    <p:extLst>
      <p:ext uri="{BB962C8B-B14F-4D97-AF65-F5344CB8AC3E}">
        <p14:creationId xmlns:p14="http://schemas.microsoft.com/office/powerpoint/2010/main" val="3162905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536A6-31DB-854D-951E-CC8BC3E9FC72}"/>
              </a:ext>
            </a:extLst>
          </p:cNvPr>
          <p:cNvSpPr>
            <a:spLocks noGrp="1"/>
          </p:cNvSpPr>
          <p:nvPr>
            <p:ph type="title"/>
          </p:nvPr>
        </p:nvSpPr>
        <p:spPr/>
        <p:txBody>
          <a:bodyPr/>
          <a:lstStyle/>
          <a:p>
            <a:r>
              <a:rPr lang="en-US" dirty="0"/>
              <a:t>Describe former employees</a:t>
            </a:r>
          </a:p>
        </p:txBody>
      </p:sp>
      <p:sp>
        <p:nvSpPr>
          <p:cNvPr id="3" name="Content Placeholder 2">
            <a:extLst>
              <a:ext uri="{FF2B5EF4-FFF2-40B4-BE49-F238E27FC236}">
                <a16:creationId xmlns:a16="http://schemas.microsoft.com/office/drawing/2014/main" id="{6E9BBD44-4F3E-6C4E-99AF-487903D28FE8}"/>
              </a:ext>
            </a:extLst>
          </p:cNvPr>
          <p:cNvSpPr>
            <a:spLocks noGrp="1"/>
          </p:cNvSpPr>
          <p:nvPr>
            <p:ph idx="1"/>
          </p:nvPr>
        </p:nvSpPr>
        <p:spPr>
          <a:xfrm>
            <a:off x="1077349" y="2391476"/>
            <a:ext cx="10659094" cy="3334410"/>
          </a:xfrm>
        </p:spPr>
        <p:txBody>
          <a:bodyPr>
            <a:normAutofit/>
          </a:bodyPr>
          <a:lstStyle/>
          <a:p>
            <a:pPr marL="0" indent="0">
              <a:buNone/>
            </a:pPr>
            <a:r>
              <a:rPr lang="en-US" dirty="0"/>
              <a:t>In order to get a look at how employees who have left the company rated in other categories, I performed a describe() on both groups.  This table shows us former employees: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985B1404-0419-0F41-8A48-39B399B2B22B}"/>
              </a:ext>
            </a:extLst>
          </p:cNvPr>
          <p:cNvPicPr>
            <a:picLocks noChangeAspect="1"/>
          </p:cNvPicPr>
          <p:nvPr/>
        </p:nvPicPr>
        <p:blipFill>
          <a:blip r:embed="rId2"/>
          <a:stretch>
            <a:fillRect/>
          </a:stretch>
        </p:blipFill>
        <p:spPr>
          <a:xfrm>
            <a:off x="999744" y="3229966"/>
            <a:ext cx="10814304" cy="3334410"/>
          </a:xfrm>
          <a:prstGeom prst="rect">
            <a:avLst/>
          </a:prstGeom>
        </p:spPr>
      </p:pic>
    </p:spTree>
    <p:extLst>
      <p:ext uri="{BB962C8B-B14F-4D97-AF65-F5344CB8AC3E}">
        <p14:creationId xmlns:p14="http://schemas.microsoft.com/office/powerpoint/2010/main" val="1173051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14DA0-BC99-3145-BFB9-BF98BBE3174C}"/>
              </a:ext>
            </a:extLst>
          </p:cNvPr>
          <p:cNvSpPr>
            <a:spLocks noGrp="1"/>
          </p:cNvSpPr>
          <p:nvPr>
            <p:ph type="title"/>
          </p:nvPr>
        </p:nvSpPr>
        <p:spPr/>
        <p:txBody>
          <a:bodyPr/>
          <a:lstStyle/>
          <a:p>
            <a:r>
              <a:rPr lang="en-US" dirty="0"/>
              <a:t>Describe current employees</a:t>
            </a:r>
          </a:p>
        </p:txBody>
      </p:sp>
      <p:sp>
        <p:nvSpPr>
          <p:cNvPr id="3" name="Content Placeholder 2">
            <a:extLst>
              <a:ext uri="{FF2B5EF4-FFF2-40B4-BE49-F238E27FC236}">
                <a16:creationId xmlns:a16="http://schemas.microsoft.com/office/drawing/2014/main" id="{E083EC33-EB6A-CA40-9CC6-24E7D168583E}"/>
              </a:ext>
            </a:extLst>
          </p:cNvPr>
          <p:cNvSpPr>
            <a:spLocks noGrp="1"/>
          </p:cNvSpPr>
          <p:nvPr>
            <p:ph idx="1"/>
          </p:nvPr>
        </p:nvSpPr>
        <p:spPr/>
        <p:txBody>
          <a:bodyPr/>
          <a:lstStyle/>
          <a:p>
            <a:pPr marL="0" indent="0">
              <a:buNone/>
            </a:pPr>
            <a:r>
              <a:rPr lang="en-US" dirty="0"/>
              <a:t>The table for current employees:</a:t>
            </a:r>
          </a:p>
          <a:p>
            <a:pPr marL="0" indent="0">
              <a:buNone/>
            </a:pPr>
            <a:endParaRPr lang="en-US" dirty="0"/>
          </a:p>
        </p:txBody>
      </p:sp>
      <p:pic>
        <p:nvPicPr>
          <p:cNvPr id="4" name="Picture 3">
            <a:extLst>
              <a:ext uri="{FF2B5EF4-FFF2-40B4-BE49-F238E27FC236}">
                <a16:creationId xmlns:a16="http://schemas.microsoft.com/office/drawing/2014/main" id="{7F5B936F-9AED-4045-A425-CAB6C115898D}"/>
              </a:ext>
            </a:extLst>
          </p:cNvPr>
          <p:cNvPicPr>
            <a:picLocks noChangeAspect="1"/>
          </p:cNvPicPr>
          <p:nvPr/>
        </p:nvPicPr>
        <p:blipFill>
          <a:blip r:embed="rId2"/>
          <a:stretch>
            <a:fillRect/>
          </a:stretch>
        </p:blipFill>
        <p:spPr>
          <a:xfrm>
            <a:off x="740228" y="3023353"/>
            <a:ext cx="10103011" cy="3179998"/>
          </a:xfrm>
          <a:prstGeom prst="rect">
            <a:avLst/>
          </a:prstGeom>
        </p:spPr>
      </p:pic>
    </p:spTree>
    <p:extLst>
      <p:ext uri="{BB962C8B-B14F-4D97-AF65-F5344CB8AC3E}">
        <p14:creationId xmlns:p14="http://schemas.microsoft.com/office/powerpoint/2010/main" val="2774460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47B06-EEAD-834D-97DF-CDA9AF8FEF39}"/>
              </a:ext>
            </a:extLst>
          </p:cNvPr>
          <p:cNvSpPr>
            <a:spLocks noGrp="1"/>
          </p:cNvSpPr>
          <p:nvPr>
            <p:ph type="title"/>
          </p:nvPr>
        </p:nvSpPr>
        <p:spPr/>
        <p:txBody>
          <a:bodyPr/>
          <a:lstStyle/>
          <a:p>
            <a:r>
              <a:rPr lang="en-US" dirty="0"/>
              <a:t>Describe, cont.</a:t>
            </a:r>
          </a:p>
        </p:txBody>
      </p:sp>
      <p:sp>
        <p:nvSpPr>
          <p:cNvPr id="3" name="Content Placeholder 2">
            <a:extLst>
              <a:ext uri="{FF2B5EF4-FFF2-40B4-BE49-F238E27FC236}">
                <a16:creationId xmlns:a16="http://schemas.microsoft.com/office/drawing/2014/main" id="{440A10B9-3D36-944C-B761-41FEA58D946E}"/>
              </a:ext>
            </a:extLst>
          </p:cNvPr>
          <p:cNvSpPr>
            <a:spLocks noGrp="1"/>
          </p:cNvSpPr>
          <p:nvPr>
            <p:ph idx="1"/>
          </p:nvPr>
        </p:nvSpPr>
        <p:spPr/>
        <p:txBody>
          <a:bodyPr/>
          <a:lstStyle/>
          <a:p>
            <a:pPr marL="0" indent="0">
              <a:buNone/>
            </a:pPr>
            <a:r>
              <a:rPr lang="en-US" dirty="0"/>
              <a:t>Looking at these stats can help us answer the first question: Can we predict that employees will leave based on them reaching or falling below a certain satisfaction level?</a:t>
            </a:r>
          </a:p>
          <a:p>
            <a:pPr marL="0" indent="0">
              <a:buNone/>
            </a:pPr>
            <a:endParaRPr lang="en-US" dirty="0"/>
          </a:p>
          <a:p>
            <a:pPr marL="0" indent="0">
              <a:buNone/>
            </a:pPr>
            <a:r>
              <a:rPr lang="en-US" dirty="0"/>
              <a:t>The mean satisfaction level for employees who leave is .44 with the 50</a:t>
            </a:r>
            <a:r>
              <a:rPr lang="en-US" baseline="30000" dirty="0"/>
              <a:t>th</a:t>
            </a:r>
            <a:r>
              <a:rPr lang="en-US" dirty="0"/>
              <a:t> percentile being .41.  The 25</a:t>
            </a:r>
            <a:r>
              <a:rPr lang="en-US" baseline="30000" dirty="0"/>
              <a:t>th</a:t>
            </a:r>
            <a:r>
              <a:rPr lang="en-US" dirty="0"/>
              <a:t> percentile drops to a satisfaction level of .13 and the min is .09.  Comparatively, the mean for current employees was .67, with the 50</a:t>
            </a:r>
            <a:r>
              <a:rPr lang="en-US" baseline="30000" dirty="0"/>
              <a:t>th</a:t>
            </a:r>
            <a:r>
              <a:rPr lang="en-US" dirty="0"/>
              <a:t> percentile at .69 and the 25</a:t>
            </a:r>
            <a:r>
              <a:rPr lang="en-US" baseline="30000" dirty="0"/>
              <a:t>th</a:t>
            </a:r>
            <a:r>
              <a:rPr lang="en-US" dirty="0"/>
              <a:t> percentile at .54.  From this I would deduce that once employees drop below .4 the likelihood of them leaving goes up and once they get to .10 or below, it is very likely that they will leave.</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3984821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F9F0A-C185-B14F-A417-1DA3AFF9DCD8}"/>
              </a:ext>
            </a:extLst>
          </p:cNvPr>
          <p:cNvSpPr>
            <a:spLocks noGrp="1"/>
          </p:cNvSpPr>
          <p:nvPr>
            <p:ph type="title"/>
          </p:nvPr>
        </p:nvSpPr>
        <p:spPr/>
        <p:txBody>
          <a:bodyPr/>
          <a:lstStyle/>
          <a:p>
            <a:r>
              <a:rPr lang="en-US" dirty="0"/>
              <a:t>Describe, cont.</a:t>
            </a:r>
          </a:p>
        </p:txBody>
      </p:sp>
      <p:sp>
        <p:nvSpPr>
          <p:cNvPr id="3" name="Content Placeholder 2">
            <a:extLst>
              <a:ext uri="{FF2B5EF4-FFF2-40B4-BE49-F238E27FC236}">
                <a16:creationId xmlns:a16="http://schemas.microsoft.com/office/drawing/2014/main" id="{0021E7B8-B02C-304C-BC5A-437A91CB6729}"/>
              </a:ext>
            </a:extLst>
          </p:cNvPr>
          <p:cNvSpPr>
            <a:spLocks noGrp="1"/>
          </p:cNvSpPr>
          <p:nvPr>
            <p:ph idx="1"/>
          </p:nvPr>
        </p:nvSpPr>
        <p:spPr/>
        <p:txBody>
          <a:bodyPr/>
          <a:lstStyle/>
          <a:p>
            <a:pPr marL="0" indent="0">
              <a:buNone/>
            </a:pPr>
            <a:r>
              <a:rPr lang="en-US" dirty="0"/>
              <a:t>From the describe data we can also take a look at the first part of question 4: Is there an average time with the company that employees tend to leave?</a:t>
            </a:r>
          </a:p>
          <a:p>
            <a:pPr marL="0" indent="0">
              <a:buNone/>
            </a:pPr>
            <a:endParaRPr lang="en-US" dirty="0"/>
          </a:p>
          <a:p>
            <a:pPr marL="0" indent="0">
              <a:buNone/>
            </a:pPr>
            <a:r>
              <a:rPr lang="en-US" dirty="0"/>
              <a:t>The mean time that former employees were at the company was 3.88 years.  For current employees the mean is 3.38 years.  For employees who had left, the 75</a:t>
            </a:r>
            <a:r>
              <a:rPr lang="en-US" baseline="30000" dirty="0"/>
              <a:t>th</a:t>
            </a:r>
            <a:r>
              <a:rPr lang="en-US" dirty="0"/>
              <a:t> percentile was 5 years, for current employees it is 4 years.  So, It appears that we can assume that somewhere around 4-5 years is a common time for employees to leave the company.</a:t>
            </a:r>
          </a:p>
          <a:p>
            <a:pPr marL="0" indent="0">
              <a:buNone/>
            </a:pPr>
            <a:endParaRPr lang="en-US" dirty="0"/>
          </a:p>
        </p:txBody>
      </p:sp>
    </p:spTree>
    <p:extLst>
      <p:ext uri="{BB962C8B-B14F-4D97-AF65-F5344CB8AC3E}">
        <p14:creationId xmlns:p14="http://schemas.microsoft.com/office/powerpoint/2010/main" val="1987545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36006-4C20-1B40-9DB6-1900FB6FB607}"/>
              </a:ext>
            </a:extLst>
          </p:cNvPr>
          <p:cNvSpPr>
            <a:spLocks noGrp="1"/>
          </p:cNvSpPr>
          <p:nvPr>
            <p:ph type="title"/>
          </p:nvPr>
        </p:nvSpPr>
        <p:spPr/>
        <p:txBody>
          <a:bodyPr/>
          <a:lstStyle/>
          <a:p>
            <a:r>
              <a:rPr lang="en-US" dirty="0"/>
              <a:t>Department describe</a:t>
            </a:r>
          </a:p>
        </p:txBody>
      </p:sp>
      <p:sp>
        <p:nvSpPr>
          <p:cNvPr id="3" name="Content Placeholder 2">
            <a:extLst>
              <a:ext uri="{FF2B5EF4-FFF2-40B4-BE49-F238E27FC236}">
                <a16:creationId xmlns:a16="http://schemas.microsoft.com/office/drawing/2014/main" id="{1E2403DD-B964-D44C-86FB-E538968AA1E0}"/>
              </a:ext>
            </a:extLst>
          </p:cNvPr>
          <p:cNvSpPr>
            <a:spLocks noGrp="1"/>
          </p:cNvSpPr>
          <p:nvPr>
            <p:ph idx="1"/>
          </p:nvPr>
        </p:nvSpPr>
        <p:spPr>
          <a:xfrm>
            <a:off x="1154954" y="2603500"/>
            <a:ext cx="9219132" cy="618671"/>
          </a:xfrm>
        </p:spPr>
        <p:txBody>
          <a:bodyPr>
            <a:normAutofit fontScale="77500" lnSpcReduction="20000"/>
          </a:bodyPr>
          <a:lstStyle/>
          <a:p>
            <a:pPr marL="0" indent="0">
              <a:buNone/>
            </a:pPr>
            <a:r>
              <a:rPr lang="en-US" dirty="0"/>
              <a:t>In order to analyze departments, I also did a describe by department.  Based on this, I cannot see any obvious differences by department.  Management has a slightly lower turnover  and slightly longer time with company and very slightly higher satisfaction level, but nothing that I see as significant:</a:t>
            </a:r>
          </a:p>
          <a:p>
            <a:pPr marL="0" indent="0">
              <a:buNone/>
            </a:pPr>
            <a:endParaRPr lang="en-US" dirty="0"/>
          </a:p>
        </p:txBody>
      </p:sp>
      <p:pic>
        <p:nvPicPr>
          <p:cNvPr id="4" name="Picture 3">
            <a:extLst>
              <a:ext uri="{FF2B5EF4-FFF2-40B4-BE49-F238E27FC236}">
                <a16:creationId xmlns:a16="http://schemas.microsoft.com/office/drawing/2014/main" id="{B536DE2F-CE22-3E4A-8F1C-BB7B42074BB1}"/>
              </a:ext>
            </a:extLst>
          </p:cNvPr>
          <p:cNvPicPr>
            <a:picLocks noChangeAspect="1"/>
          </p:cNvPicPr>
          <p:nvPr/>
        </p:nvPicPr>
        <p:blipFill>
          <a:blip r:embed="rId2"/>
          <a:stretch>
            <a:fillRect/>
          </a:stretch>
        </p:blipFill>
        <p:spPr>
          <a:xfrm>
            <a:off x="1327797" y="3439885"/>
            <a:ext cx="9383746" cy="3285731"/>
          </a:xfrm>
          <a:prstGeom prst="rect">
            <a:avLst/>
          </a:prstGeom>
        </p:spPr>
      </p:pic>
    </p:spTree>
    <p:extLst>
      <p:ext uri="{BB962C8B-B14F-4D97-AF65-F5344CB8AC3E}">
        <p14:creationId xmlns:p14="http://schemas.microsoft.com/office/powerpoint/2010/main" val="3814071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92159-FEFA-2F42-9784-C7C5BD51908A}"/>
              </a:ext>
            </a:extLst>
          </p:cNvPr>
          <p:cNvSpPr>
            <a:spLocks noGrp="1"/>
          </p:cNvSpPr>
          <p:nvPr>
            <p:ph type="title"/>
          </p:nvPr>
        </p:nvSpPr>
        <p:spPr/>
        <p:txBody>
          <a:bodyPr>
            <a:normAutofit fontScale="90000"/>
          </a:bodyPr>
          <a:lstStyle/>
          <a:p>
            <a:r>
              <a:rPr lang="en-US" dirty="0"/>
              <a:t>Satisfaction level of former and current employees (PMF)</a:t>
            </a:r>
            <a:br>
              <a:rPr lang="en-US" dirty="0"/>
            </a:br>
            <a:endParaRPr lang="en-US" dirty="0"/>
          </a:p>
        </p:txBody>
      </p:sp>
      <p:pic>
        <p:nvPicPr>
          <p:cNvPr id="4" name="Content Placeholder 3">
            <a:extLst>
              <a:ext uri="{FF2B5EF4-FFF2-40B4-BE49-F238E27FC236}">
                <a16:creationId xmlns:a16="http://schemas.microsoft.com/office/drawing/2014/main" id="{EAE117C9-DF99-C54F-A31A-67CF265A67A4}"/>
              </a:ext>
            </a:extLst>
          </p:cNvPr>
          <p:cNvPicPr>
            <a:picLocks noGrp="1" noChangeAspect="1"/>
          </p:cNvPicPr>
          <p:nvPr>
            <p:ph idx="1"/>
          </p:nvPr>
        </p:nvPicPr>
        <p:blipFill>
          <a:blip r:embed="rId2"/>
          <a:stretch>
            <a:fillRect/>
          </a:stretch>
        </p:blipFill>
        <p:spPr>
          <a:xfrm>
            <a:off x="162512" y="2689540"/>
            <a:ext cx="4958128" cy="4126124"/>
          </a:xfrm>
          <a:prstGeom prst="rect">
            <a:avLst/>
          </a:prstGeom>
        </p:spPr>
      </p:pic>
      <p:sp>
        <p:nvSpPr>
          <p:cNvPr id="5" name="TextBox 4">
            <a:extLst>
              <a:ext uri="{FF2B5EF4-FFF2-40B4-BE49-F238E27FC236}">
                <a16:creationId xmlns:a16="http://schemas.microsoft.com/office/drawing/2014/main" id="{173AB09F-8EC8-CF4B-A160-6748F4994C7C}"/>
              </a:ext>
            </a:extLst>
          </p:cNvPr>
          <p:cNvSpPr txBox="1"/>
          <p:nvPr/>
        </p:nvSpPr>
        <p:spPr>
          <a:xfrm>
            <a:off x="4909457" y="2558143"/>
            <a:ext cx="6868015" cy="4247317"/>
          </a:xfrm>
          <a:prstGeom prst="rect">
            <a:avLst/>
          </a:prstGeom>
          <a:noFill/>
        </p:spPr>
        <p:txBody>
          <a:bodyPr wrap="square" rtlCol="0">
            <a:spAutoFit/>
          </a:bodyPr>
          <a:lstStyle/>
          <a:p>
            <a:r>
              <a:rPr lang="en-US" dirty="0"/>
              <a:t>By creating a PMF on the satisfaction variable for both current and former employees, we can see that there does appear to be a relationship between an employee being dissatisfied and leaving the company.  We see a huge spike in very low satisfaction among former employees, another cluster around a .4 level of satisfaction and while there are some former employees between .7-.9, we don’t see any from about .9-1.  For current employees, however, there is less distribution at the far lower end and in general a low distribution below .5, then a steady distribution all the way from .5-1.  This supports my theory from the describe data that .4 would be a level that employees would be more likely to leave.  It is also </a:t>
            </a:r>
            <a:r>
              <a:rPr lang="en-US" dirty="0" err="1"/>
              <a:t>noteable</a:t>
            </a:r>
            <a:r>
              <a:rPr lang="en-US" dirty="0"/>
              <a:t> that for current employees we can see that the distribution is significantly above that .4 level.</a:t>
            </a:r>
          </a:p>
        </p:txBody>
      </p:sp>
    </p:spTree>
    <p:extLst>
      <p:ext uri="{BB962C8B-B14F-4D97-AF65-F5344CB8AC3E}">
        <p14:creationId xmlns:p14="http://schemas.microsoft.com/office/powerpoint/2010/main" val="606857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74225-B9AE-3945-86FA-601104212842}"/>
              </a:ext>
            </a:extLst>
          </p:cNvPr>
          <p:cNvSpPr>
            <a:spLocks noGrp="1"/>
          </p:cNvSpPr>
          <p:nvPr>
            <p:ph type="title"/>
          </p:nvPr>
        </p:nvSpPr>
        <p:spPr/>
        <p:txBody>
          <a:bodyPr/>
          <a:lstStyle/>
          <a:p>
            <a:r>
              <a:rPr lang="en-US" dirty="0"/>
              <a:t>Cumulative Distribution of Time with Company</a:t>
            </a:r>
          </a:p>
        </p:txBody>
      </p:sp>
      <p:pic>
        <p:nvPicPr>
          <p:cNvPr id="4" name="Content Placeholder 3">
            <a:extLst>
              <a:ext uri="{FF2B5EF4-FFF2-40B4-BE49-F238E27FC236}">
                <a16:creationId xmlns:a16="http://schemas.microsoft.com/office/drawing/2014/main" id="{1913FC99-471C-6846-AE26-73F148E30492}"/>
              </a:ext>
            </a:extLst>
          </p:cNvPr>
          <p:cNvPicPr>
            <a:picLocks noGrp="1" noChangeAspect="1"/>
          </p:cNvPicPr>
          <p:nvPr>
            <p:ph idx="1"/>
          </p:nvPr>
        </p:nvPicPr>
        <p:blipFill>
          <a:blip r:embed="rId2"/>
          <a:stretch>
            <a:fillRect/>
          </a:stretch>
        </p:blipFill>
        <p:spPr>
          <a:xfrm>
            <a:off x="595896" y="2871724"/>
            <a:ext cx="5067721" cy="3416300"/>
          </a:xfrm>
          <a:prstGeom prst="rect">
            <a:avLst/>
          </a:prstGeom>
        </p:spPr>
      </p:pic>
      <p:sp>
        <p:nvSpPr>
          <p:cNvPr id="5" name="TextBox 4">
            <a:extLst>
              <a:ext uri="{FF2B5EF4-FFF2-40B4-BE49-F238E27FC236}">
                <a16:creationId xmlns:a16="http://schemas.microsoft.com/office/drawing/2014/main" id="{FC3B0C72-4BF9-1C42-8245-9BE3A69FD299}"/>
              </a:ext>
            </a:extLst>
          </p:cNvPr>
          <p:cNvSpPr txBox="1"/>
          <p:nvPr/>
        </p:nvSpPr>
        <p:spPr>
          <a:xfrm>
            <a:off x="5663617" y="2871724"/>
            <a:ext cx="5932487" cy="3416320"/>
          </a:xfrm>
          <a:prstGeom prst="rect">
            <a:avLst/>
          </a:prstGeom>
          <a:noFill/>
        </p:spPr>
        <p:txBody>
          <a:bodyPr wrap="square" rtlCol="0">
            <a:spAutoFit/>
          </a:bodyPr>
          <a:lstStyle/>
          <a:p>
            <a:r>
              <a:rPr lang="en-US" dirty="0"/>
              <a:t>Plotting a CDF of time with the company shows us the cumulative probability of staying with the company for x number of years.  Based on the graph, the probability of an employee staying for 3 years or less is about 20%, 5 years or less jumps to about 80% and by 10 years there is close to a 100% chance that an employee will stay for 10 years or less.  Recall that the mean time with the company is 3.498 with a standard deviation of 1.46. In Jan. 2020 the median tenure in the US was 4.1 yeas, so this company appears to be slightly below that but this does not seem to be too unusual.</a:t>
            </a:r>
          </a:p>
        </p:txBody>
      </p:sp>
    </p:spTree>
    <p:extLst>
      <p:ext uri="{BB962C8B-B14F-4D97-AF65-F5344CB8AC3E}">
        <p14:creationId xmlns:p14="http://schemas.microsoft.com/office/powerpoint/2010/main" val="7275383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C23EC-B254-9949-B29C-ED5A644EB097}"/>
              </a:ext>
            </a:extLst>
          </p:cNvPr>
          <p:cNvSpPr>
            <a:spLocks noGrp="1"/>
          </p:cNvSpPr>
          <p:nvPr>
            <p:ph type="title"/>
          </p:nvPr>
        </p:nvSpPr>
        <p:spPr/>
        <p:txBody>
          <a:bodyPr/>
          <a:lstStyle/>
          <a:p>
            <a:r>
              <a:rPr lang="en-US" dirty="0"/>
              <a:t>Gaussian (Normal) CDF plot</a:t>
            </a:r>
          </a:p>
        </p:txBody>
      </p:sp>
      <p:pic>
        <p:nvPicPr>
          <p:cNvPr id="4" name="Content Placeholder 3">
            <a:extLst>
              <a:ext uri="{FF2B5EF4-FFF2-40B4-BE49-F238E27FC236}">
                <a16:creationId xmlns:a16="http://schemas.microsoft.com/office/drawing/2014/main" id="{553BE85A-49A1-3643-A51C-16393B79A657}"/>
              </a:ext>
            </a:extLst>
          </p:cNvPr>
          <p:cNvPicPr>
            <a:picLocks noGrp="1" noChangeAspect="1"/>
          </p:cNvPicPr>
          <p:nvPr>
            <p:ph idx="1"/>
          </p:nvPr>
        </p:nvPicPr>
        <p:blipFill>
          <a:blip r:embed="rId2"/>
          <a:stretch>
            <a:fillRect/>
          </a:stretch>
        </p:blipFill>
        <p:spPr>
          <a:xfrm>
            <a:off x="317691" y="2932684"/>
            <a:ext cx="4868227" cy="3416300"/>
          </a:xfrm>
          <a:prstGeom prst="rect">
            <a:avLst/>
          </a:prstGeom>
        </p:spPr>
      </p:pic>
      <p:sp>
        <p:nvSpPr>
          <p:cNvPr id="5" name="TextBox 4">
            <a:extLst>
              <a:ext uri="{FF2B5EF4-FFF2-40B4-BE49-F238E27FC236}">
                <a16:creationId xmlns:a16="http://schemas.microsoft.com/office/drawing/2014/main" id="{D9F99439-8EF6-7345-B20D-B4FA3500700D}"/>
              </a:ext>
            </a:extLst>
          </p:cNvPr>
          <p:cNvSpPr txBox="1"/>
          <p:nvPr/>
        </p:nvSpPr>
        <p:spPr>
          <a:xfrm>
            <a:off x="6096000" y="3035808"/>
            <a:ext cx="5436933" cy="1477328"/>
          </a:xfrm>
          <a:prstGeom prst="rect">
            <a:avLst/>
          </a:prstGeom>
          <a:noFill/>
        </p:spPr>
        <p:txBody>
          <a:bodyPr wrap="square" rtlCol="0">
            <a:spAutoFit/>
          </a:bodyPr>
          <a:lstStyle/>
          <a:p>
            <a:r>
              <a:rPr lang="en-US" dirty="0"/>
              <a:t>Using mu = .613 and sigma = .249 in the </a:t>
            </a:r>
            <a:r>
              <a:rPr lang="en-US" dirty="0" err="1"/>
              <a:t>EvalNormalCdf</a:t>
            </a:r>
            <a:r>
              <a:rPr lang="en-US" dirty="0"/>
              <a:t> function we can see that this distribution has only a very slight sigmoid shape, staying very near a straight line, indicating that this is a normal distribution.</a:t>
            </a:r>
          </a:p>
        </p:txBody>
      </p:sp>
    </p:spTree>
    <p:extLst>
      <p:ext uri="{BB962C8B-B14F-4D97-AF65-F5344CB8AC3E}">
        <p14:creationId xmlns:p14="http://schemas.microsoft.com/office/powerpoint/2010/main" val="1298775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BDA78-B426-7E47-8D53-8CFB655F95DD}"/>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F2209A57-0D1D-114C-AB29-54A6C864CE88}"/>
              </a:ext>
            </a:extLst>
          </p:cNvPr>
          <p:cNvSpPr>
            <a:spLocks noGrp="1"/>
          </p:cNvSpPr>
          <p:nvPr>
            <p:ph idx="1"/>
          </p:nvPr>
        </p:nvSpPr>
        <p:spPr/>
        <p:txBody>
          <a:bodyPr>
            <a:normAutofit/>
          </a:bodyPr>
          <a:lstStyle/>
          <a:p>
            <a:r>
              <a:rPr lang="en-US" dirty="0"/>
              <a:t>The data for this study was retrieved from:</a:t>
            </a:r>
          </a:p>
          <a:p>
            <a:pPr marL="0" indent="0">
              <a:buNone/>
            </a:pPr>
            <a:r>
              <a:rPr lang="en-US" dirty="0"/>
              <a:t>	</a:t>
            </a:r>
            <a:r>
              <a:rPr lang="en-US" dirty="0">
                <a:hlinkClick r:id="rId2"/>
              </a:rPr>
              <a:t>https://www.kaggle.com/chandrilcg/hr-analytics-employee-turnover</a:t>
            </a:r>
            <a:endParaRPr lang="en-US" dirty="0"/>
          </a:p>
          <a:p>
            <a:pPr marL="0" indent="0">
              <a:buNone/>
            </a:pPr>
            <a:endParaRPr lang="en-US" dirty="0"/>
          </a:p>
          <a:p>
            <a:pPr marL="0" indent="0">
              <a:buNone/>
            </a:pPr>
            <a:r>
              <a:rPr lang="en-US" dirty="0"/>
              <a:t>Variables in the dataset:</a:t>
            </a:r>
          </a:p>
          <a:p>
            <a:pPr marL="0" indent="0">
              <a:buNone/>
            </a:pPr>
            <a:endParaRPr lang="en-US" dirty="0"/>
          </a:p>
        </p:txBody>
      </p:sp>
      <p:graphicFrame>
        <p:nvGraphicFramePr>
          <p:cNvPr id="5" name="Table 5">
            <a:extLst>
              <a:ext uri="{FF2B5EF4-FFF2-40B4-BE49-F238E27FC236}">
                <a16:creationId xmlns:a16="http://schemas.microsoft.com/office/drawing/2014/main" id="{DBD8614A-709F-FD44-A7FE-5C2705F49CD9}"/>
              </a:ext>
            </a:extLst>
          </p:cNvPr>
          <p:cNvGraphicFramePr>
            <a:graphicFrameLocks noGrp="1"/>
          </p:cNvGraphicFramePr>
          <p:nvPr>
            <p:extLst>
              <p:ext uri="{D42A27DB-BD31-4B8C-83A1-F6EECF244321}">
                <p14:modId xmlns:p14="http://schemas.microsoft.com/office/powerpoint/2010/main" val="605406246"/>
              </p:ext>
            </p:extLst>
          </p:nvPr>
        </p:nvGraphicFramePr>
        <p:xfrm>
          <a:off x="1240889" y="4185919"/>
          <a:ext cx="8128000" cy="17373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964891214"/>
                    </a:ext>
                  </a:extLst>
                </a:gridCol>
                <a:gridCol w="4064000">
                  <a:extLst>
                    <a:ext uri="{9D8B030D-6E8A-4147-A177-3AD203B41FA5}">
                      <a16:colId xmlns:a16="http://schemas.microsoft.com/office/drawing/2014/main" val="2254544008"/>
                    </a:ext>
                  </a:extLst>
                </a:gridCol>
              </a:tblGrid>
              <a:tr h="1230251">
                <a:tc>
                  <a:txBody>
                    <a:bodyPr/>
                    <a:lstStyle/>
                    <a:p>
                      <a:pPr marL="285750" indent="-285750">
                        <a:buFont typeface="Arial" panose="020B0604020202020204" pitchFamily="34" charset="0"/>
                        <a:buChar char="•"/>
                      </a:pPr>
                      <a:r>
                        <a:rPr lang="en-US" dirty="0">
                          <a:solidFill>
                            <a:schemeClr val="tx1"/>
                          </a:solidFill>
                        </a:rPr>
                        <a:t>Satisfaction Level</a:t>
                      </a:r>
                    </a:p>
                    <a:p>
                      <a:pPr marL="285750" indent="-285750">
                        <a:buFont typeface="Arial" panose="020B0604020202020204" pitchFamily="34" charset="0"/>
                        <a:buChar char="•"/>
                      </a:pPr>
                      <a:r>
                        <a:rPr lang="en-US" dirty="0">
                          <a:solidFill>
                            <a:schemeClr val="tx1"/>
                          </a:solidFill>
                        </a:rPr>
                        <a:t>Last evaluation</a:t>
                      </a:r>
                    </a:p>
                    <a:p>
                      <a:pPr marL="285750" indent="-285750">
                        <a:buFont typeface="Arial" panose="020B0604020202020204" pitchFamily="34" charset="0"/>
                        <a:buChar char="•"/>
                      </a:pPr>
                      <a:r>
                        <a:rPr lang="en-US" dirty="0">
                          <a:solidFill>
                            <a:schemeClr val="tx1"/>
                          </a:solidFill>
                        </a:rPr>
                        <a:t>Number of projects</a:t>
                      </a:r>
                    </a:p>
                    <a:p>
                      <a:pPr marL="285750" indent="-285750">
                        <a:buFont typeface="Arial" panose="020B0604020202020204" pitchFamily="34" charset="0"/>
                        <a:buChar char="•"/>
                      </a:pPr>
                      <a:r>
                        <a:rPr lang="en-US" dirty="0">
                          <a:solidFill>
                            <a:schemeClr val="tx1"/>
                          </a:solidFill>
                        </a:rPr>
                        <a:t>Average monthly hours</a:t>
                      </a:r>
                    </a:p>
                    <a:p>
                      <a:pPr marL="285750" indent="-285750">
                        <a:buFont typeface="Arial" panose="020B0604020202020204" pitchFamily="34" charset="0"/>
                        <a:buChar char="•"/>
                      </a:pPr>
                      <a:r>
                        <a:rPr lang="en-US" dirty="0">
                          <a:solidFill>
                            <a:schemeClr val="tx1"/>
                          </a:solidFill>
                        </a:rPr>
                        <a:t>Time spent at company</a:t>
                      </a:r>
                    </a:p>
                  </a:txBody>
                  <a:tcPr>
                    <a:noFill/>
                  </a:tcPr>
                </a:tc>
                <a:tc>
                  <a:txBody>
                    <a:bodyPr/>
                    <a:lstStyle/>
                    <a:p>
                      <a:pPr marL="285750" indent="-285750">
                        <a:buFont typeface="Arial" panose="020B0604020202020204" pitchFamily="34" charset="0"/>
                        <a:buChar char="•"/>
                      </a:pPr>
                      <a:r>
                        <a:rPr lang="en-US" dirty="0">
                          <a:solidFill>
                            <a:schemeClr val="tx1"/>
                          </a:solidFill>
                        </a:rPr>
                        <a:t>Work accident</a:t>
                      </a:r>
                    </a:p>
                    <a:p>
                      <a:pPr marL="285750" indent="-285750">
                        <a:buFont typeface="Arial" panose="020B0604020202020204" pitchFamily="34" charset="0"/>
                        <a:buChar char="•"/>
                      </a:pPr>
                      <a:r>
                        <a:rPr lang="en-US" dirty="0">
                          <a:solidFill>
                            <a:schemeClr val="tx1"/>
                          </a:solidFill>
                        </a:rPr>
                        <a:t>Left</a:t>
                      </a:r>
                    </a:p>
                    <a:p>
                      <a:pPr marL="285750" indent="-285750">
                        <a:buFont typeface="Arial" panose="020B0604020202020204" pitchFamily="34" charset="0"/>
                        <a:buChar char="•"/>
                      </a:pPr>
                      <a:r>
                        <a:rPr lang="en-US" dirty="0">
                          <a:solidFill>
                            <a:schemeClr val="tx1"/>
                          </a:solidFill>
                        </a:rPr>
                        <a:t>Promotion last 5 years</a:t>
                      </a:r>
                    </a:p>
                    <a:p>
                      <a:pPr marL="285750" indent="-285750">
                        <a:buFont typeface="Arial" panose="020B0604020202020204" pitchFamily="34" charset="0"/>
                        <a:buChar char="•"/>
                      </a:pPr>
                      <a:r>
                        <a:rPr lang="en-US" dirty="0">
                          <a:solidFill>
                            <a:schemeClr val="tx1"/>
                          </a:solidFill>
                        </a:rPr>
                        <a:t>Department</a:t>
                      </a:r>
                    </a:p>
                    <a:p>
                      <a:pPr marL="285750" indent="-285750">
                        <a:buFont typeface="Arial" panose="020B0604020202020204" pitchFamily="34" charset="0"/>
                        <a:buChar char="•"/>
                      </a:pPr>
                      <a:r>
                        <a:rPr lang="en-US" dirty="0">
                          <a:solidFill>
                            <a:schemeClr val="tx1"/>
                          </a:solidFill>
                        </a:rPr>
                        <a:t>Salary</a:t>
                      </a:r>
                    </a:p>
                    <a:p>
                      <a:pPr marL="285750" indent="-285750">
                        <a:buFont typeface="Arial" panose="020B0604020202020204" pitchFamily="34" charset="0"/>
                        <a:buChar char="•"/>
                      </a:pPr>
                      <a:endParaRPr lang="en-US" dirty="0">
                        <a:solidFill>
                          <a:schemeClr val="tx1"/>
                        </a:solidFill>
                      </a:endParaRPr>
                    </a:p>
                  </a:txBody>
                  <a:tcPr>
                    <a:noFill/>
                  </a:tcPr>
                </a:tc>
                <a:extLst>
                  <a:ext uri="{0D108BD9-81ED-4DB2-BD59-A6C34878D82A}">
                    <a16:rowId xmlns:a16="http://schemas.microsoft.com/office/drawing/2014/main" val="432010130"/>
                  </a:ext>
                </a:extLst>
              </a:tr>
            </a:tbl>
          </a:graphicData>
        </a:graphic>
      </p:graphicFrame>
    </p:spTree>
    <p:extLst>
      <p:ext uri="{BB962C8B-B14F-4D97-AF65-F5344CB8AC3E}">
        <p14:creationId xmlns:p14="http://schemas.microsoft.com/office/powerpoint/2010/main" val="1611762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FCF95-BA71-C54E-859F-FABA4B6C7620}"/>
              </a:ext>
            </a:extLst>
          </p:cNvPr>
          <p:cNvSpPr>
            <a:spLocks noGrp="1"/>
          </p:cNvSpPr>
          <p:nvPr>
            <p:ph type="title"/>
          </p:nvPr>
        </p:nvSpPr>
        <p:spPr/>
        <p:txBody>
          <a:bodyPr/>
          <a:lstStyle/>
          <a:p>
            <a:r>
              <a:rPr lang="en-US" dirty="0"/>
              <a:t>Factors in Satisfaction Level</a:t>
            </a:r>
          </a:p>
        </p:txBody>
      </p:sp>
      <p:sp>
        <p:nvSpPr>
          <p:cNvPr id="3" name="Content Placeholder 2">
            <a:extLst>
              <a:ext uri="{FF2B5EF4-FFF2-40B4-BE49-F238E27FC236}">
                <a16:creationId xmlns:a16="http://schemas.microsoft.com/office/drawing/2014/main" id="{7BC95DF0-66E8-2C40-8079-A14E688A25F0}"/>
              </a:ext>
            </a:extLst>
          </p:cNvPr>
          <p:cNvSpPr>
            <a:spLocks noGrp="1"/>
          </p:cNvSpPr>
          <p:nvPr>
            <p:ph idx="1"/>
          </p:nvPr>
        </p:nvSpPr>
        <p:spPr>
          <a:xfrm>
            <a:off x="4210600" y="2615692"/>
            <a:ext cx="7421438" cy="3774222"/>
          </a:xfrm>
        </p:spPr>
        <p:txBody>
          <a:bodyPr/>
          <a:lstStyle/>
          <a:p>
            <a:pPr marL="0" indent="0">
              <a:buNone/>
            </a:pPr>
            <a:r>
              <a:rPr lang="en-US" dirty="0"/>
              <a:t>Question 2 asked: How do salary, promotions and monthly hours correlate to satisfaction?</a:t>
            </a:r>
          </a:p>
          <a:p>
            <a:pPr marL="0" indent="0">
              <a:buNone/>
            </a:pPr>
            <a:r>
              <a:rPr lang="en-US" dirty="0"/>
              <a:t>Looking at a scatterplot of hours vs. satisfaction level shows a very wide range of values with no strong correlation, but we do see a few things.  We can see a cluster in low satisfaction level once average hours gets about about 250.  </a:t>
            </a:r>
          </a:p>
          <a:p>
            <a:pPr marL="0" indent="0">
              <a:buNone/>
            </a:pPr>
            <a:r>
              <a:rPr lang="en-US" dirty="0"/>
              <a:t>We also see some heavier saturation around 150 hours and satisfaction level of .4.  If we look back at the histograms for those two variables, we also saw spikes in the number of responses around those levels, so this could be a result of just having more results in both of those points and not necessarily causation.</a:t>
            </a:r>
          </a:p>
        </p:txBody>
      </p:sp>
      <p:pic>
        <p:nvPicPr>
          <p:cNvPr id="5" name="Picture 4">
            <a:extLst>
              <a:ext uri="{FF2B5EF4-FFF2-40B4-BE49-F238E27FC236}">
                <a16:creationId xmlns:a16="http://schemas.microsoft.com/office/drawing/2014/main" id="{AF486557-64E8-F847-8DAE-19A023234030}"/>
              </a:ext>
            </a:extLst>
          </p:cNvPr>
          <p:cNvPicPr>
            <a:picLocks noChangeAspect="1"/>
          </p:cNvPicPr>
          <p:nvPr/>
        </p:nvPicPr>
        <p:blipFill>
          <a:blip r:embed="rId2"/>
          <a:stretch>
            <a:fillRect/>
          </a:stretch>
        </p:blipFill>
        <p:spPr>
          <a:xfrm>
            <a:off x="57673" y="2615692"/>
            <a:ext cx="4152927" cy="2924743"/>
          </a:xfrm>
          <a:prstGeom prst="rect">
            <a:avLst/>
          </a:prstGeom>
        </p:spPr>
      </p:pic>
    </p:spTree>
    <p:extLst>
      <p:ext uri="{BB962C8B-B14F-4D97-AF65-F5344CB8AC3E}">
        <p14:creationId xmlns:p14="http://schemas.microsoft.com/office/powerpoint/2010/main" val="2189639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D13BF-7F4D-124B-8A5E-BD01B398541B}"/>
              </a:ext>
            </a:extLst>
          </p:cNvPr>
          <p:cNvSpPr>
            <a:spLocks noGrp="1"/>
          </p:cNvSpPr>
          <p:nvPr>
            <p:ph type="title"/>
          </p:nvPr>
        </p:nvSpPr>
        <p:spPr/>
        <p:txBody>
          <a:bodyPr/>
          <a:lstStyle/>
          <a:p>
            <a:r>
              <a:rPr lang="en-US" dirty="0"/>
              <a:t>Factors in Satisfaction Level, cont.</a:t>
            </a:r>
          </a:p>
        </p:txBody>
      </p:sp>
      <p:sp>
        <p:nvSpPr>
          <p:cNvPr id="5" name="TextBox 4">
            <a:extLst>
              <a:ext uri="{FF2B5EF4-FFF2-40B4-BE49-F238E27FC236}">
                <a16:creationId xmlns:a16="http://schemas.microsoft.com/office/drawing/2014/main" id="{A7962E4D-2E09-864C-9BBD-D98AF5647ABF}"/>
              </a:ext>
            </a:extLst>
          </p:cNvPr>
          <p:cNvSpPr txBox="1"/>
          <p:nvPr/>
        </p:nvSpPr>
        <p:spPr>
          <a:xfrm>
            <a:off x="5747656" y="2840473"/>
            <a:ext cx="5814209" cy="2031325"/>
          </a:xfrm>
          <a:prstGeom prst="rect">
            <a:avLst/>
          </a:prstGeom>
          <a:noFill/>
        </p:spPr>
        <p:txBody>
          <a:bodyPr wrap="square" rtlCol="0">
            <a:spAutoFit/>
          </a:bodyPr>
          <a:lstStyle/>
          <a:p>
            <a:r>
              <a:rPr lang="en-US" dirty="0"/>
              <a:t>Plotting length of service against satisfaction level, we see very heavy saturation of data around 3-4 years, which is indicative of the previous findings that the mean time at the company is around 3.8 years.  It is very difficult to see any correlation between length of service and satisfaction level based on the distribution of this plot.</a:t>
            </a:r>
          </a:p>
        </p:txBody>
      </p:sp>
      <p:pic>
        <p:nvPicPr>
          <p:cNvPr id="10" name="Picture 9">
            <a:extLst>
              <a:ext uri="{FF2B5EF4-FFF2-40B4-BE49-F238E27FC236}">
                <a16:creationId xmlns:a16="http://schemas.microsoft.com/office/drawing/2014/main" id="{D6DDE84B-550D-9E43-82A2-3B1158C40E52}"/>
              </a:ext>
            </a:extLst>
          </p:cNvPr>
          <p:cNvPicPr>
            <a:picLocks noChangeAspect="1"/>
          </p:cNvPicPr>
          <p:nvPr/>
        </p:nvPicPr>
        <p:blipFill>
          <a:blip r:embed="rId2"/>
          <a:stretch>
            <a:fillRect/>
          </a:stretch>
        </p:blipFill>
        <p:spPr>
          <a:xfrm>
            <a:off x="118505" y="2709844"/>
            <a:ext cx="5130800" cy="3505200"/>
          </a:xfrm>
          <a:prstGeom prst="rect">
            <a:avLst/>
          </a:prstGeom>
        </p:spPr>
      </p:pic>
    </p:spTree>
    <p:extLst>
      <p:ext uri="{BB962C8B-B14F-4D97-AF65-F5344CB8AC3E}">
        <p14:creationId xmlns:p14="http://schemas.microsoft.com/office/powerpoint/2010/main" val="3787105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30F2-AFB8-8F4C-A085-3E3E65ADA4A6}"/>
              </a:ext>
            </a:extLst>
          </p:cNvPr>
          <p:cNvSpPr>
            <a:spLocks noGrp="1"/>
          </p:cNvSpPr>
          <p:nvPr>
            <p:ph type="title"/>
          </p:nvPr>
        </p:nvSpPr>
        <p:spPr/>
        <p:txBody>
          <a:bodyPr/>
          <a:lstStyle/>
          <a:p>
            <a:r>
              <a:rPr lang="en-US" dirty="0"/>
              <a:t>Factors in Satisfaction Level, cont.</a:t>
            </a:r>
          </a:p>
        </p:txBody>
      </p:sp>
      <p:pic>
        <p:nvPicPr>
          <p:cNvPr id="4" name="Content Placeholder 3">
            <a:extLst>
              <a:ext uri="{FF2B5EF4-FFF2-40B4-BE49-F238E27FC236}">
                <a16:creationId xmlns:a16="http://schemas.microsoft.com/office/drawing/2014/main" id="{F7F2322E-777A-3C48-ACA7-3537F4F0A834}"/>
              </a:ext>
            </a:extLst>
          </p:cNvPr>
          <p:cNvPicPr>
            <a:picLocks noGrp="1" noChangeAspect="1"/>
          </p:cNvPicPr>
          <p:nvPr>
            <p:ph idx="1"/>
          </p:nvPr>
        </p:nvPicPr>
        <p:blipFill>
          <a:blip r:embed="rId2"/>
          <a:stretch>
            <a:fillRect/>
          </a:stretch>
        </p:blipFill>
        <p:spPr>
          <a:xfrm>
            <a:off x="0" y="2993644"/>
            <a:ext cx="5068950" cy="3416300"/>
          </a:xfrm>
          <a:prstGeom prst="rect">
            <a:avLst/>
          </a:prstGeom>
        </p:spPr>
      </p:pic>
      <p:sp>
        <p:nvSpPr>
          <p:cNvPr id="5" name="TextBox 4">
            <a:extLst>
              <a:ext uri="{FF2B5EF4-FFF2-40B4-BE49-F238E27FC236}">
                <a16:creationId xmlns:a16="http://schemas.microsoft.com/office/drawing/2014/main" id="{C5381A6E-D919-3946-897E-1BBAF94533D8}"/>
              </a:ext>
            </a:extLst>
          </p:cNvPr>
          <p:cNvSpPr txBox="1"/>
          <p:nvPr/>
        </p:nvSpPr>
        <p:spPr>
          <a:xfrm>
            <a:off x="5068950" y="2584704"/>
            <a:ext cx="6574410" cy="3693319"/>
          </a:xfrm>
          <a:prstGeom prst="rect">
            <a:avLst/>
          </a:prstGeom>
          <a:noFill/>
        </p:spPr>
        <p:txBody>
          <a:bodyPr wrap="square" rtlCol="0">
            <a:spAutoFit/>
          </a:bodyPr>
          <a:lstStyle/>
          <a:p>
            <a:r>
              <a:rPr lang="en-US" dirty="0"/>
              <a:t>I attempted to plot salary level against satisfaction level. In order to do so, I replaced the labels of low, medium and high with numeric values of 1, 2 and 3. </a:t>
            </a:r>
          </a:p>
          <a:p>
            <a:endParaRPr lang="en-US" dirty="0"/>
          </a:p>
          <a:p>
            <a:r>
              <a:rPr lang="en-US" dirty="0"/>
              <a:t>I am unsure of why they were ordered as they are on the x axis and once again we see pretty well distributed responses across all satisfaction levels and a very saturated plot.  </a:t>
            </a:r>
          </a:p>
          <a:p>
            <a:endParaRPr lang="en-US" dirty="0"/>
          </a:p>
          <a:p>
            <a:r>
              <a:rPr lang="en-US" dirty="0"/>
              <a:t>The one exception is that we do see less saturation in salary level 3 (high) at the low satisfaction level, indicating that there could be some correlation to higher pay and higher satisfaction.</a:t>
            </a:r>
          </a:p>
        </p:txBody>
      </p:sp>
    </p:spTree>
    <p:extLst>
      <p:ext uri="{BB962C8B-B14F-4D97-AF65-F5344CB8AC3E}">
        <p14:creationId xmlns:p14="http://schemas.microsoft.com/office/powerpoint/2010/main" val="330445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AC8BC-566A-644E-B9B5-E5313AAF1BF4}"/>
              </a:ext>
            </a:extLst>
          </p:cNvPr>
          <p:cNvSpPr>
            <a:spLocks noGrp="1"/>
          </p:cNvSpPr>
          <p:nvPr>
            <p:ph type="title"/>
          </p:nvPr>
        </p:nvSpPr>
        <p:spPr/>
        <p:txBody>
          <a:bodyPr/>
          <a:lstStyle/>
          <a:p>
            <a:r>
              <a:rPr lang="en-US" dirty="0"/>
              <a:t>Correlation Test</a:t>
            </a:r>
          </a:p>
        </p:txBody>
      </p:sp>
      <p:sp>
        <p:nvSpPr>
          <p:cNvPr id="3" name="Content Placeholder 2">
            <a:extLst>
              <a:ext uri="{FF2B5EF4-FFF2-40B4-BE49-F238E27FC236}">
                <a16:creationId xmlns:a16="http://schemas.microsoft.com/office/drawing/2014/main" id="{9B36B845-F99B-9947-B44C-6115BD13D378}"/>
              </a:ext>
            </a:extLst>
          </p:cNvPr>
          <p:cNvSpPr>
            <a:spLocks noGrp="1"/>
          </p:cNvSpPr>
          <p:nvPr>
            <p:ph idx="1"/>
          </p:nvPr>
        </p:nvSpPr>
        <p:spPr>
          <a:xfrm>
            <a:off x="1154954" y="2603500"/>
            <a:ext cx="8825659" cy="2447471"/>
          </a:xfrm>
        </p:spPr>
        <p:txBody>
          <a:bodyPr/>
          <a:lstStyle/>
          <a:p>
            <a:pPr marL="0" indent="0">
              <a:buNone/>
            </a:pPr>
            <a:r>
              <a:rPr lang="en-US" dirty="0"/>
              <a:t>Our data has shown that, as expected, satisfaction level is a key predictor of employee turnover, but I still want to explore which factors lead to low satisfaction levels.  One hypothesis is that overworked employees, or those working too many hours, would be less satisfied.  In order to test this, I did a Correlation Permutation test between average hours worked and satisfaction level.  </a:t>
            </a:r>
          </a:p>
          <a:p>
            <a:pPr marL="0" indent="0">
              <a:buNone/>
            </a:pPr>
            <a:r>
              <a:rPr lang="en-US" dirty="0"/>
              <a:t>This test returned a p-value of .014, indicating that there is a correlation between these two variables.</a:t>
            </a:r>
          </a:p>
          <a:p>
            <a:pPr marL="0" indent="0">
              <a:buNone/>
            </a:pPr>
            <a:endParaRPr lang="en-US" dirty="0"/>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362B2CD1-B547-9142-9587-5C3BFA773236}"/>
              </a:ext>
            </a:extLst>
          </p:cNvPr>
          <p:cNvPicPr>
            <a:picLocks noChangeAspect="1"/>
          </p:cNvPicPr>
          <p:nvPr/>
        </p:nvPicPr>
        <p:blipFill>
          <a:blip r:embed="rId2"/>
          <a:stretch>
            <a:fillRect/>
          </a:stretch>
        </p:blipFill>
        <p:spPr>
          <a:xfrm>
            <a:off x="723900" y="5135032"/>
            <a:ext cx="10744200" cy="1498600"/>
          </a:xfrm>
          <a:prstGeom prst="rect">
            <a:avLst/>
          </a:prstGeom>
        </p:spPr>
      </p:pic>
    </p:spTree>
    <p:extLst>
      <p:ext uri="{BB962C8B-B14F-4D97-AF65-F5344CB8AC3E}">
        <p14:creationId xmlns:p14="http://schemas.microsoft.com/office/powerpoint/2010/main" val="1035645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ABD5D-BD76-744D-9A5B-463330526DAE}"/>
              </a:ext>
            </a:extLst>
          </p:cNvPr>
          <p:cNvSpPr>
            <a:spLocks noGrp="1"/>
          </p:cNvSpPr>
          <p:nvPr>
            <p:ph type="title"/>
          </p:nvPr>
        </p:nvSpPr>
        <p:spPr/>
        <p:txBody>
          <a:bodyPr/>
          <a:lstStyle/>
          <a:p>
            <a:r>
              <a:rPr lang="en-US" dirty="0"/>
              <a:t>Regression Analysis</a:t>
            </a:r>
          </a:p>
        </p:txBody>
      </p:sp>
      <p:sp>
        <p:nvSpPr>
          <p:cNvPr id="3" name="Content Placeholder 2">
            <a:extLst>
              <a:ext uri="{FF2B5EF4-FFF2-40B4-BE49-F238E27FC236}">
                <a16:creationId xmlns:a16="http://schemas.microsoft.com/office/drawing/2014/main" id="{E51517CD-D501-6249-A53B-D5A87BF6FDD1}"/>
              </a:ext>
            </a:extLst>
          </p:cNvPr>
          <p:cNvSpPr>
            <a:spLocks noGrp="1"/>
          </p:cNvSpPr>
          <p:nvPr>
            <p:ph idx="1"/>
          </p:nvPr>
        </p:nvSpPr>
        <p:spPr/>
        <p:txBody>
          <a:bodyPr/>
          <a:lstStyle/>
          <a:p>
            <a:pPr marL="0" indent="0">
              <a:buNone/>
            </a:pPr>
            <a:r>
              <a:rPr lang="en-US" dirty="0"/>
              <a:t>In order to determine what variables can predict an employee leaving the company, I performed a logistic regression using ‘left’ as the dependent variable and satisfaction level, time at company and salary as predictor variables: </a:t>
            </a:r>
          </a:p>
          <a:p>
            <a:pPr marL="0" indent="0">
              <a:buNone/>
            </a:pPr>
            <a:r>
              <a:rPr lang="en-US" dirty="0"/>
              <a:t>The results (on the next slide) show that all of the predictor variables have a p-value near zero, indicating that they are all significant predictors of an employee leaving the company.</a:t>
            </a:r>
          </a:p>
        </p:txBody>
      </p:sp>
    </p:spTree>
    <p:extLst>
      <p:ext uri="{BB962C8B-B14F-4D97-AF65-F5344CB8AC3E}">
        <p14:creationId xmlns:p14="http://schemas.microsoft.com/office/powerpoint/2010/main" val="2787008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DEA00-FE98-9340-9E77-900249F5B1AA}"/>
              </a:ext>
            </a:extLst>
          </p:cNvPr>
          <p:cNvSpPr>
            <a:spLocks noGrp="1"/>
          </p:cNvSpPr>
          <p:nvPr>
            <p:ph type="title"/>
          </p:nvPr>
        </p:nvSpPr>
        <p:spPr/>
        <p:txBody>
          <a:bodyPr/>
          <a:lstStyle/>
          <a:p>
            <a:r>
              <a:rPr lang="en-US" dirty="0"/>
              <a:t>Regression Analysis, cont.</a:t>
            </a:r>
          </a:p>
        </p:txBody>
      </p:sp>
      <p:pic>
        <p:nvPicPr>
          <p:cNvPr id="4" name="Content Placeholder 3">
            <a:extLst>
              <a:ext uri="{FF2B5EF4-FFF2-40B4-BE49-F238E27FC236}">
                <a16:creationId xmlns:a16="http://schemas.microsoft.com/office/drawing/2014/main" id="{346CEA78-2F10-234E-ABC2-CA8065F89882}"/>
              </a:ext>
            </a:extLst>
          </p:cNvPr>
          <p:cNvPicPr>
            <a:picLocks noGrp="1" noChangeAspect="1"/>
          </p:cNvPicPr>
          <p:nvPr>
            <p:ph idx="1"/>
          </p:nvPr>
        </p:nvPicPr>
        <p:blipFill>
          <a:blip r:embed="rId2"/>
          <a:stretch>
            <a:fillRect/>
          </a:stretch>
        </p:blipFill>
        <p:spPr>
          <a:xfrm>
            <a:off x="3615613" y="3295162"/>
            <a:ext cx="3840094" cy="3416300"/>
          </a:xfrm>
          <a:prstGeom prst="rect">
            <a:avLst/>
          </a:prstGeom>
        </p:spPr>
      </p:pic>
      <p:pic>
        <p:nvPicPr>
          <p:cNvPr id="6" name="Picture 5">
            <a:extLst>
              <a:ext uri="{FF2B5EF4-FFF2-40B4-BE49-F238E27FC236}">
                <a16:creationId xmlns:a16="http://schemas.microsoft.com/office/drawing/2014/main" id="{338DFFD6-CE96-5346-94C3-A76A404D7B6A}"/>
              </a:ext>
            </a:extLst>
          </p:cNvPr>
          <p:cNvPicPr>
            <a:picLocks noChangeAspect="1"/>
          </p:cNvPicPr>
          <p:nvPr/>
        </p:nvPicPr>
        <p:blipFill>
          <a:blip r:embed="rId3"/>
          <a:stretch>
            <a:fillRect/>
          </a:stretch>
        </p:blipFill>
        <p:spPr>
          <a:xfrm>
            <a:off x="2637692" y="2447783"/>
            <a:ext cx="5580185" cy="766293"/>
          </a:xfrm>
          <a:prstGeom prst="rect">
            <a:avLst/>
          </a:prstGeom>
        </p:spPr>
      </p:pic>
    </p:spTree>
    <p:extLst>
      <p:ext uri="{BB962C8B-B14F-4D97-AF65-F5344CB8AC3E}">
        <p14:creationId xmlns:p14="http://schemas.microsoft.com/office/powerpoint/2010/main" val="3780571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1C884-6811-034A-BFEF-A59CD95D2DC0}"/>
              </a:ext>
            </a:extLst>
          </p:cNvPr>
          <p:cNvSpPr>
            <a:spLocks noGrp="1"/>
          </p:cNvSpPr>
          <p:nvPr>
            <p:ph type="title"/>
          </p:nvPr>
        </p:nvSpPr>
        <p:spPr/>
        <p:txBody>
          <a:bodyPr/>
          <a:lstStyle/>
          <a:p>
            <a:r>
              <a:rPr lang="en-US" dirty="0"/>
              <a:t>Regression Analysis, cont.</a:t>
            </a:r>
          </a:p>
        </p:txBody>
      </p:sp>
      <p:sp>
        <p:nvSpPr>
          <p:cNvPr id="3" name="Content Placeholder 2">
            <a:extLst>
              <a:ext uri="{FF2B5EF4-FFF2-40B4-BE49-F238E27FC236}">
                <a16:creationId xmlns:a16="http://schemas.microsoft.com/office/drawing/2014/main" id="{993A86D3-CB88-3D4D-984D-E2739C562E26}"/>
              </a:ext>
            </a:extLst>
          </p:cNvPr>
          <p:cNvSpPr>
            <a:spLocks noGrp="1"/>
          </p:cNvSpPr>
          <p:nvPr>
            <p:ph idx="1"/>
          </p:nvPr>
        </p:nvSpPr>
        <p:spPr/>
        <p:txBody>
          <a:bodyPr/>
          <a:lstStyle/>
          <a:p>
            <a:pPr marL="0" indent="0">
              <a:buNone/>
            </a:pPr>
            <a:r>
              <a:rPr lang="en-US" dirty="0"/>
              <a:t>Since employee satisfaction has shown to have strong correlation to an employee leaving and it seems that other variables presented could lead to employee satisfaction, I wanted to look at the correlation with employee satisfaction as the dependent variable, seeing which other variables could be used to predict satisfaction.  </a:t>
            </a:r>
          </a:p>
          <a:p>
            <a:pPr marL="0" indent="0">
              <a:buNone/>
            </a:pPr>
            <a:endParaRPr lang="en-US" dirty="0"/>
          </a:p>
          <a:p>
            <a:pPr marL="0" indent="0">
              <a:buNone/>
            </a:pPr>
            <a:r>
              <a:rPr lang="en-US" dirty="0"/>
              <a:t>I ran a logistic regression with satisfaction level as the dependent variable and the predictor variables salary, time with the company, promotion in the last 5 years and average hours worked.</a:t>
            </a:r>
          </a:p>
        </p:txBody>
      </p:sp>
    </p:spTree>
    <p:extLst>
      <p:ext uri="{BB962C8B-B14F-4D97-AF65-F5344CB8AC3E}">
        <p14:creationId xmlns:p14="http://schemas.microsoft.com/office/powerpoint/2010/main" val="1062253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267F8-531B-D04C-9A6C-10F4383AE082}"/>
              </a:ext>
            </a:extLst>
          </p:cNvPr>
          <p:cNvSpPr>
            <a:spLocks noGrp="1"/>
          </p:cNvSpPr>
          <p:nvPr>
            <p:ph type="title"/>
          </p:nvPr>
        </p:nvSpPr>
        <p:spPr/>
        <p:txBody>
          <a:bodyPr/>
          <a:lstStyle/>
          <a:p>
            <a:r>
              <a:rPr lang="en-US" dirty="0"/>
              <a:t>Regression Analysis, cont.</a:t>
            </a:r>
          </a:p>
        </p:txBody>
      </p:sp>
      <p:pic>
        <p:nvPicPr>
          <p:cNvPr id="4" name="Content Placeholder 3">
            <a:extLst>
              <a:ext uri="{FF2B5EF4-FFF2-40B4-BE49-F238E27FC236}">
                <a16:creationId xmlns:a16="http://schemas.microsoft.com/office/drawing/2014/main" id="{B9A020CC-D371-1C40-AB87-3651BC900D0E}"/>
              </a:ext>
            </a:extLst>
          </p:cNvPr>
          <p:cNvPicPr>
            <a:picLocks noGrp="1" noChangeAspect="1"/>
          </p:cNvPicPr>
          <p:nvPr>
            <p:ph idx="1"/>
          </p:nvPr>
        </p:nvPicPr>
        <p:blipFill>
          <a:blip r:embed="rId2"/>
          <a:stretch>
            <a:fillRect/>
          </a:stretch>
        </p:blipFill>
        <p:spPr>
          <a:xfrm>
            <a:off x="1547446" y="2361693"/>
            <a:ext cx="7244862" cy="666372"/>
          </a:xfrm>
          <a:prstGeom prst="rect">
            <a:avLst/>
          </a:prstGeom>
        </p:spPr>
      </p:pic>
      <p:pic>
        <p:nvPicPr>
          <p:cNvPr id="6" name="Picture 5">
            <a:extLst>
              <a:ext uri="{FF2B5EF4-FFF2-40B4-BE49-F238E27FC236}">
                <a16:creationId xmlns:a16="http://schemas.microsoft.com/office/drawing/2014/main" id="{7E0A9214-20E2-104A-BB05-030416786790}"/>
              </a:ext>
            </a:extLst>
          </p:cNvPr>
          <p:cNvPicPr>
            <a:picLocks noChangeAspect="1"/>
          </p:cNvPicPr>
          <p:nvPr/>
        </p:nvPicPr>
        <p:blipFill>
          <a:blip r:embed="rId3"/>
          <a:stretch>
            <a:fillRect/>
          </a:stretch>
        </p:blipFill>
        <p:spPr>
          <a:xfrm>
            <a:off x="3476122" y="3151711"/>
            <a:ext cx="4119075" cy="3706289"/>
          </a:xfrm>
          <a:prstGeom prst="rect">
            <a:avLst/>
          </a:prstGeom>
        </p:spPr>
      </p:pic>
    </p:spTree>
    <p:extLst>
      <p:ext uri="{BB962C8B-B14F-4D97-AF65-F5344CB8AC3E}">
        <p14:creationId xmlns:p14="http://schemas.microsoft.com/office/powerpoint/2010/main" val="2405416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267F8-531B-D04C-9A6C-10F4383AE082}"/>
              </a:ext>
            </a:extLst>
          </p:cNvPr>
          <p:cNvSpPr>
            <a:spLocks noGrp="1"/>
          </p:cNvSpPr>
          <p:nvPr>
            <p:ph type="title"/>
          </p:nvPr>
        </p:nvSpPr>
        <p:spPr/>
        <p:txBody>
          <a:bodyPr/>
          <a:lstStyle/>
          <a:p>
            <a:r>
              <a:rPr lang="en-US" dirty="0"/>
              <a:t>Regression Analysis, cont.</a:t>
            </a:r>
          </a:p>
        </p:txBody>
      </p:sp>
      <p:sp>
        <p:nvSpPr>
          <p:cNvPr id="3" name="Content Placeholder 2">
            <a:extLst>
              <a:ext uri="{FF2B5EF4-FFF2-40B4-BE49-F238E27FC236}">
                <a16:creationId xmlns:a16="http://schemas.microsoft.com/office/drawing/2014/main" id="{FE3E9326-E427-A94D-8C55-6CF958C9078C}"/>
              </a:ext>
            </a:extLst>
          </p:cNvPr>
          <p:cNvSpPr>
            <a:spLocks noGrp="1"/>
          </p:cNvSpPr>
          <p:nvPr>
            <p:ph idx="1"/>
          </p:nvPr>
        </p:nvSpPr>
        <p:spPr/>
        <p:txBody>
          <a:bodyPr/>
          <a:lstStyle/>
          <a:p>
            <a:pPr marL="0" indent="0">
              <a:buNone/>
            </a:pPr>
            <a:r>
              <a:rPr lang="en-US" dirty="0"/>
              <a:t>Based on this model, we can see that salary and time at the company have p-values near 0, which would indicate that they do have a strong correlation to employee satisfaction. </a:t>
            </a:r>
          </a:p>
          <a:p>
            <a:pPr marL="0" indent="0">
              <a:buNone/>
            </a:pPr>
            <a:r>
              <a:rPr lang="en-US" dirty="0"/>
              <a:t>With a p-value of .087, promotion in the last five years appears that there could be a small correlation but it is not as strong as salary or time at the company and since it is over .05 would be </a:t>
            </a:r>
            <a:r>
              <a:rPr lang="en-US"/>
              <a:t>considered insignificant.</a:t>
            </a:r>
            <a:endParaRPr lang="en-US" dirty="0"/>
          </a:p>
          <a:p>
            <a:pPr marL="0" indent="0">
              <a:buNone/>
            </a:pPr>
            <a:r>
              <a:rPr lang="en-US" dirty="0"/>
              <a:t>The high p-value of .683 for average monthly hours would suggest that there is also not a strong correlation between hours and satisfaction, which would seem consistent with our plot where I could not see a correlation, however this is much different than the results from the Correlation Permutation and would require more testing.</a:t>
            </a:r>
          </a:p>
          <a:p>
            <a:pPr marL="0" indent="0">
              <a:buNone/>
            </a:pPr>
            <a:endParaRPr lang="en-US" dirty="0"/>
          </a:p>
        </p:txBody>
      </p:sp>
    </p:spTree>
    <p:extLst>
      <p:ext uri="{BB962C8B-B14F-4D97-AF65-F5344CB8AC3E}">
        <p14:creationId xmlns:p14="http://schemas.microsoft.com/office/powerpoint/2010/main" val="3752066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95909-4E8E-EF48-A2A6-0385034C35D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33360EB-5042-C541-8E00-E0015A069B98}"/>
              </a:ext>
            </a:extLst>
          </p:cNvPr>
          <p:cNvSpPr>
            <a:spLocks noGrp="1"/>
          </p:cNvSpPr>
          <p:nvPr>
            <p:ph idx="1"/>
          </p:nvPr>
        </p:nvSpPr>
        <p:spPr/>
        <p:txBody>
          <a:bodyPr>
            <a:normAutofit lnSpcReduction="10000"/>
          </a:bodyPr>
          <a:lstStyle/>
          <a:p>
            <a:pPr marL="0" indent="0">
              <a:buNone/>
            </a:pPr>
            <a:r>
              <a:rPr lang="en-US" dirty="0"/>
              <a:t>In summary, I will look back at the initial questions asked and discuss findings:</a:t>
            </a:r>
          </a:p>
          <a:p>
            <a:pPr marL="800100" lvl="1" indent="-342900">
              <a:buFont typeface="+mj-lt"/>
              <a:buAutoNum type="arabicPeriod"/>
            </a:pPr>
            <a:r>
              <a:rPr lang="en-US" dirty="0"/>
              <a:t>Can we predict that employees will leave based on them reaching or falling below a certain satisfaction level?</a:t>
            </a:r>
          </a:p>
          <a:p>
            <a:pPr marL="457200" lvl="1" indent="0">
              <a:buNone/>
            </a:pPr>
            <a:r>
              <a:rPr lang="en-US" dirty="0"/>
              <a:t>	Analysis:  Yes, we can predict that at a satisfaction level of .4 or lower, 	employees will be 	more likely 	to leave and at a level of .1 or lower, leaving 	would be almost certain.</a:t>
            </a:r>
          </a:p>
          <a:p>
            <a:pPr marL="800100" lvl="1" indent="-342900">
              <a:buFont typeface="+mj-lt"/>
              <a:buAutoNum type="arabicPeriod" startAt="2"/>
            </a:pPr>
            <a:r>
              <a:rPr lang="en-US" dirty="0"/>
              <a:t> How do salary, promotions and monthly hours correlate to satisfaction?</a:t>
            </a:r>
          </a:p>
          <a:p>
            <a:pPr marL="457200" lvl="1" indent="0">
              <a:buNone/>
            </a:pPr>
            <a:r>
              <a:rPr lang="en-US" dirty="0"/>
              <a:t>	Salary appears to have a strong correlation to satisfaction based on the 	logistic regression, promotions 	seemed to have an insignificant correlation, 	and average monthly hours appears to have a strong 	correlation but needs 	further analysis since the results of the logistic regression and correlation test 	had a 	pretty large discrepancy in the strength of this relationship.</a:t>
            </a:r>
          </a:p>
          <a:p>
            <a:pPr marL="800100" lvl="1" indent="-342900">
              <a:buFont typeface="+mj-lt"/>
              <a:buAutoNum type="arabicPeriod" startAt="2"/>
            </a:pPr>
            <a:endParaRPr lang="en-US" dirty="0"/>
          </a:p>
        </p:txBody>
      </p:sp>
    </p:spTree>
    <p:extLst>
      <p:ext uri="{BB962C8B-B14F-4D97-AF65-F5344CB8AC3E}">
        <p14:creationId xmlns:p14="http://schemas.microsoft.com/office/powerpoint/2010/main" val="2399174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22831-FB95-AA4D-88E9-859B197D73FA}"/>
              </a:ext>
            </a:extLst>
          </p:cNvPr>
          <p:cNvSpPr>
            <a:spLocks noGrp="1"/>
          </p:cNvSpPr>
          <p:nvPr>
            <p:ph type="title"/>
          </p:nvPr>
        </p:nvSpPr>
        <p:spPr/>
        <p:txBody>
          <a:bodyPr/>
          <a:lstStyle/>
          <a:p>
            <a:r>
              <a:rPr lang="en-US" dirty="0"/>
              <a:t>Dataset</a:t>
            </a:r>
          </a:p>
        </p:txBody>
      </p:sp>
      <p:sp>
        <p:nvSpPr>
          <p:cNvPr id="3" name="Content Placeholder 2">
            <a:extLst>
              <a:ext uri="{FF2B5EF4-FFF2-40B4-BE49-F238E27FC236}">
                <a16:creationId xmlns:a16="http://schemas.microsoft.com/office/drawing/2014/main" id="{E5AAB9AF-BD21-914F-97F2-E9F94DEBCDCC}"/>
              </a:ext>
            </a:extLst>
          </p:cNvPr>
          <p:cNvSpPr>
            <a:spLocks noGrp="1"/>
          </p:cNvSpPr>
          <p:nvPr>
            <p:ph idx="1"/>
          </p:nvPr>
        </p:nvSpPr>
        <p:spPr>
          <a:xfrm>
            <a:off x="1154954" y="3271321"/>
            <a:ext cx="8825659" cy="3416300"/>
          </a:xfrm>
        </p:spPr>
        <p:txBody>
          <a:bodyPr>
            <a:normAutofit fontScale="92500" lnSpcReduction="20000"/>
          </a:bodyPr>
          <a:lstStyle/>
          <a:p>
            <a:r>
              <a:rPr lang="en-US" b="1" dirty="0"/>
              <a:t>Satisfaction Level</a:t>
            </a:r>
            <a:r>
              <a:rPr lang="en-US" dirty="0"/>
              <a:t>: this is a numeric rating from 0-1.  I would expect that lower satisfaction levels would lead to more turnover, but I will attempt to prove that and then explore this variable as it relates to the other variables looking at correlation or covariance and possibly partial correlation between multiple variables.</a:t>
            </a:r>
          </a:p>
          <a:p>
            <a:r>
              <a:rPr lang="en-US" b="1" dirty="0"/>
              <a:t>Average monthly hours worked</a:t>
            </a:r>
            <a:r>
              <a:rPr lang="en-US" dirty="0"/>
              <a:t>: this is a straight forward variable given in hours.  </a:t>
            </a:r>
          </a:p>
          <a:p>
            <a:r>
              <a:rPr lang="en-US" b="1" dirty="0"/>
              <a:t>Time Spent with Company</a:t>
            </a:r>
            <a:r>
              <a:rPr lang="en-US" dirty="0"/>
              <a:t>: this is also a straightforward variable given in years.</a:t>
            </a:r>
          </a:p>
          <a:p>
            <a:r>
              <a:rPr lang="en-US" b="1" dirty="0"/>
              <a:t>Left the company</a:t>
            </a:r>
            <a:r>
              <a:rPr lang="en-US" dirty="0"/>
              <a:t>: this is a nominal variable where 1=yes and 0=no</a:t>
            </a:r>
          </a:p>
          <a:p>
            <a:r>
              <a:rPr lang="en-US" b="1" dirty="0"/>
              <a:t>Promotion in the last five years</a:t>
            </a:r>
            <a:r>
              <a:rPr lang="en-US" dirty="0"/>
              <a:t>: this is a nominal variable where 1=yes and 0=no</a:t>
            </a:r>
          </a:p>
          <a:p>
            <a:r>
              <a:rPr lang="en-US" b="1" dirty="0"/>
              <a:t>Department: </a:t>
            </a:r>
            <a:r>
              <a:rPr lang="en-US" dirty="0"/>
              <a:t>this is a basic categorical variable</a:t>
            </a:r>
          </a:p>
          <a:p>
            <a:r>
              <a:rPr lang="en-US" b="1" dirty="0"/>
              <a:t>Salary</a:t>
            </a:r>
            <a:r>
              <a:rPr lang="en-US" dirty="0"/>
              <a:t>: this is broken down to three categories of low, medium and high, however we do not know what the actual values are within those categories </a:t>
            </a:r>
          </a:p>
          <a:p>
            <a:endParaRPr lang="en-US" dirty="0"/>
          </a:p>
        </p:txBody>
      </p:sp>
      <p:sp>
        <p:nvSpPr>
          <p:cNvPr id="4" name="TextBox 3">
            <a:extLst>
              <a:ext uri="{FF2B5EF4-FFF2-40B4-BE49-F238E27FC236}">
                <a16:creationId xmlns:a16="http://schemas.microsoft.com/office/drawing/2014/main" id="{3D046123-5968-7C4E-B683-0C304151BF5C}"/>
              </a:ext>
            </a:extLst>
          </p:cNvPr>
          <p:cNvSpPr txBox="1"/>
          <p:nvPr/>
        </p:nvSpPr>
        <p:spPr>
          <a:xfrm>
            <a:off x="1397285" y="2825393"/>
            <a:ext cx="3062057" cy="369332"/>
          </a:xfrm>
          <a:prstGeom prst="rect">
            <a:avLst/>
          </a:prstGeom>
          <a:noFill/>
        </p:spPr>
        <p:txBody>
          <a:bodyPr wrap="none" rtlCol="0">
            <a:spAutoFit/>
          </a:bodyPr>
          <a:lstStyle/>
          <a:p>
            <a:r>
              <a:rPr lang="en-US" b="1" dirty="0"/>
              <a:t>Variables selected to use:</a:t>
            </a:r>
          </a:p>
        </p:txBody>
      </p:sp>
    </p:spTree>
    <p:extLst>
      <p:ext uri="{BB962C8B-B14F-4D97-AF65-F5344CB8AC3E}">
        <p14:creationId xmlns:p14="http://schemas.microsoft.com/office/powerpoint/2010/main" val="27461447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38026-0C70-9046-A44E-FAD0E32A71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638A96-5229-B54B-AA89-83D6EA46B91D}"/>
              </a:ext>
            </a:extLst>
          </p:cNvPr>
          <p:cNvSpPr>
            <a:spLocks noGrp="1"/>
          </p:cNvSpPr>
          <p:nvPr>
            <p:ph idx="1"/>
          </p:nvPr>
        </p:nvSpPr>
        <p:spPr/>
        <p:txBody>
          <a:bodyPr>
            <a:normAutofit fontScale="92500" lnSpcReduction="20000"/>
          </a:bodyPr>
          <a:lstStyle/>
          <a:p>
            <a:pPr marL="800100" lvl="1" indent="-342900">
              <a:buFont typeface="+mj-lt"/>
              <a:buAutoNum type="arabicPeriod" startAt="3"/>
            </a:pPr>
            <a:r>
              <a:rPr lang="en-US" dirty="0"/>
              <a:t>Are employees with higher salary levels less likely to leave even if they have a low satisfaction level?</a:t>
            </a:r>
          </a:p>
          <a:p>
            <a:pPr marL="857250" lvl="2" indent="0">
              <a:buNone/>
            </a:pPr>
            <a:r>
              <a:rPr lang="en-US" dirty="0"/>
              <a:t>While I could see that it appears that highly paid employees had less instances of low satisfaction ratings, I was unable to manipulate my data to combine the salary and satisfaction level to then predict leaving.  This is something I would still like to explore further.</a:t>
            </a:r>
          </a:p>
          <a:p>
            <a:pPr marL="800100" lvl="1" indent="-342900">
              <a:buFont typeface="+mj-lt"/>
              <a:buAutoNum type="arabicPeriod" startAt="3"/>
            </a:pPr>
            <a:r>
              <a:rPr lang="en-US" dirty="0"/>
              <a:t>Is there an average time with the company that employees tend to leave, and is there a length of time beyond which they are unlikely to leave even if they are not satisfied?</a:t>
            </a:r>
          </a:p>
          <a:p>
            <a:pPr marL="857250" lvl="2" indent="0">
              <a:buNone/>
            </a:pPr>
            <a:r>
              <a:rPr lang="en-US" dirty="0"/>
              <a:t>Yes, it was observed that we could expect employees to leave around 4-5 	years.  As with the previous question, I was unable to combine variables in order to do an analysis where both were true, I would like to continue looking at this.</a:t>
            </a:r>
          </a:p>
          <a:p>
            <a:pPr marL="800100" lvl="1" indent="-342900">
              <a:buFont typeface="+mj-lt"/>
              <a:buAutoNum type="arabicPeriod" startAt="3"/>
            </a:pPr>
            <a:r>
              <a:rPr lang="en-US" dirty="0"/>
              <a:t>Do certain departments experience higher turnover regardless of employee satisfaction?</a:t>
            </a:r>
          </a:p>
          <a:p>
            <a:pPr marL="457200" lvl="1" indent="0">
              <a:buNone/>
            </a:pPr>
            <a:r>
              <a:rPr lang="en-US" dirty="0"/>
              <a:t>	Based on the department describe() statistics, I did not see any major differences in 	turnover or satisfaction based on department</a:t>
            </a:r>
          </a:p>
          <a:p>
            <a:pPr marL="0" indent="0">
              <a:buNone/>
            </a:pPr>
            <a:endParaRPr lang="en-US" dirty="0"/>
          </a:p>
        </p:txBody>
      </p:sp>
    </p:spTree>
    <p:extLst>
      <p:ext uri="{BB962C8B-B14F-4D97-AF65-F5344CB8AC3E}">
        <p14:creationId xmlns:p14="http://schemas.microsoft.com/office/powerpoint/2010/main" val="1070885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5517-8EA7-A04D-9AB6-160AF748D26C}"/>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EC2497F6-1A2E-954B-8C4D-A4FBE32EA057}"/>
              </a:ext>
            </a:extLst>
          </p:cNvPr>
          <p:cNvSpPr>
            <a:spLocks noGrp="1"/>
          </p:cNvSpPr>
          <p:nvPr>
            <p:ph idx="1"/>
          </p:nvPr>
        </p:nvSpPr>
        <p:spPr/>
        <p:txBody>
          <a:bodyPr/>
          <a:lstStyle/>
          <a:p>
            <a:r>
              <a:rPr lang="en-US" dirty="0">
                <a:hlinkClick r:id="rId2"/>
              </a:rPr>
              <a:t>https://www.bls.gov/news.release/pdf/tenure.pdf</a:t>
            </a:r>
            <a:endParaRPr lang="en-US" dirty="0"/>
          </a:p>
          <a:p>
            <a:endParaRPr lang="en-US" dirty="0"/>
          </a:p>
          <a:p>
            <a:r>
              <a:rPr lang="en-US" dirty="0"/>
              <a:t>https://</a:t>
            </a:r>
            <a:r>
              <a:rPr lang="en-US" dirty="0" err="1"/>
              <a:t>www.kaggle.com</a:t>
            </a:r>
            <a:r>
              <a:rPr lang="en-US" dirty="0"/>
              <a:t>/</a:t>
            </a:r>
            <a:r>
              <a:rPr lang="en-US" dirty="0" err="1"/>
              <a:t>chandrilcg</a:t>
            </a:r>
            <a:r>
              <a:rPr lang="en-US" dirty="0"/>
              <a:t>/</a:t>
            </a:r>
            <a:r>
              <a:rPr lang="en-US" dirty="0" err="1"/>
              <a:t>hr</a:t>
            </a:r>
            <a:r>
              <a:rPr lang="en-US" dirty="0"/>
              <a:t>-analytics-employee-turnover</a:t>
            </a:r>
          </a:p>
        </p:txBody>
      </p:sp>
    </p:spTree>
    <p:extLst>
      <p:ext uri="{BB962C8B-B14F-4D97-AF65-F5344CB8AC3E}">
        <p14:creationId xmlns:p14="http://schemas.microsoft.com/office/powerpoint/2010/main" val="3967996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1F075-646A-1B41-8588-92DE74216404}"/>
              </a:ext>
            </a:extLst>
          </p:cNvPr>
          <p:cNvSpPr>
            <a:spLocks noGrp="1"/>
          </p:cNvSpPr>
          <p:nvPr>
            <p:ph type="title"/>
          </p:nvPr>
        </p:nvSpPr>
        <p:spPr/>
        <p:txBody>
          <a:bodyPr/>
          <a:lstStyle/>
          <a:p>
            <a:r>
              <a:rPr lang="en-US" dirty="0"/>
              <a:t>Purpose of the study</a:t>
            </a:r>
          </a:p>
        </p:txBody>
      </p:sp>
      <p:sp>
        <p:nvSpPr>
          <p:cNvPr id="3" name="Content Placeholder 2">
            <a:extLst>
              <a:ext uri="{FF2B5EF4-FFF2-40B4-BE49-F238E27FC236}">
                <a16:creationId xmlns:a16="http://schemas.microsoft.com/office/drawing/2014/main" id="{5924681C-96EB-9A45-9FA2-2734C049C8D2}"/>
              </a:ext>
            </a:extLst>
          </p:cNvPr>
          <p:cNvSpPr>
            <a:spLocks noGrp="1"/>
          </p:cNvSpPr>
          <p:nvPr>
            <p:ph idx="1"/>
          </p:nvPr>
        </p:nvSpPr>
        <p:spPr/>
        <p:txBody>
          <a:bodyPr>
            <a:normAutofit fontScale="92500" lnSpcReduction="20000"/>
          </a:bodyPr>
          <a:lstStyle/>
          <a:p>
            <a:r>
              <a:rPr lang="en-US" dirty="0"/>
              <a:t>By analyzing this dataset, I will attempt to answer the following questions regarding employee satisfaction and turnover:</a:t>
            </a:r>
          </a:p>
          <a:p>
            <a:pPr marL="800100" lvl="1" indent="-342900">
              <a:buFont typeface="+mj-lt"/>
              <a:buAutoNum type="arabicPeriod"/>
            </a:pPr>
            <a:r>
              <a:rPr lang="en-US" dirty="0"/>
              <a:t>Can we predict that employees will leave based on them reaching or falling below a certain satisfaction level?</a:t>
            </a:r>
          </a:p>
          <a:p>
            <a:pPr marL="800100" lvl="1" indent="-342900">
              <a:buFont typeface="+mj-lt"/>
              <a:buAutoNum type="arabicPeriod"/>
            </a:pPr>
            <a:r>
              <a:rPr lang="en-US" dirty="0"/>
              <a:t>How do salary, promotions and monthly hours correlate to satisfaction?</a:t>
            </a:r>
          </a:p>
          <a:p>
            <a:pPr marL="800100" lvl="1" indent="-342900">
              <a:buFont typeface="+mj-lt"/>
              <a:buAutoNum type="arabicPeriod"/>
            </a:pPr>
            <a:r>
              <a:rPr lang="en-US" dirty="0"/>
              <a:t>Are employees with higher salary levels less likely to leave even if they have a low satisfaction level?</a:t>
            </a:r>
          </a:p>
          <a:p>
            <a:pPr marL="800100" lvl="1" indent="-342900">
              <a:buFont typeface="+mj-lt"/>
              <a:buAutoNum type="arabicPeriod"/>
            </a:pPr>
            <a:r>
              <a:rPr lang="en-US" dirty="0"/>
              <a:t>Is there an average time with the company that employees tend to leave, and is there a length of time beyond which they are unlikely to leave even if they are not satisfied?</a:t>
            </a:r>
          </a:p>
          <a:p>
            <a:pPr marL="800100" lvl="1" indent="-342900">
              <a:buFont typeface="+mj-lt"/>
              <a:buAutoNum type="arabicPeriod"/>
            </a:pPr>
            <a:r>
              <a:rPr lang="en-US" dirty="0"/>
              <a:t>Do certain departments experience higher turnover regardless of employee satisfaction?</a:t>
            </a:r>
          </a:p>
          <a:p>
            <a:pPr marL="0" indent="0">
              <a:buNone/>
            </a:pPr>
            <a:r>
              <a:rPr lang="en-US" dirty="0"/>
              <a:t> </a:t>
            </a:r>
          </a:p>
          <a:p>
            <a:endParaRPr lang="en-US" dirty="0"/>
          </a:p>
        </p:txBody>
      </p:sp>
    </p:spTree>
    <p:extLst>
      <p:ext uri="{BB962C8B-B14F-4D97-AF65-F5344CB8AC3E}">
        <p14:creationId xmlns:p14="http://schemas.microsoft.com/office/powerpoint/2010/main" val="1765219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7079C-82D4-9547-BFCF-73122BA1C2DC}"/>
              </a:ext>
            </a:extLst>
          </p:cNvPr>
          <p:cNvSpPr>
            <a:spLocks noGrp="1"/>
          </p:cNvSpPr>
          <p:nvPr>
            <p:ph type="title"/>
          </p:nvPr>
        </p:nvSpPr>
        <p:spPr/>
        <p:txBody>
          <a:bodyPr/>
          <a:lstStyle/>
          <a:p>
            <a:r>
              <a:rPr lang="en-US" dirty="0"/>
              <a:t>Satisfaction Level</a:t>
            </a:r>
          </a:p>
        </p:txBody>
      </p:sp>
      <p:pic>
        <p:nvPicPr>
          <p:cNvPr id="4" name="Content Placeholder 3">
            <a:extLst>
              <a:ext uri="{FF2B5EF4-FFF2-40B4-BE49-F238E27FC236}">
                <a16:creationId xmlns:a16="http://schemas.microsoft.com/office/drawing/2014/main" id="{1CE2FC9D-EBAD-0A40-8004-7E07033395F0}"/>
              </a:ext>
            </a:extLst>
          </p:cNvPr>
          <p:cNvPicPr>
            <a:picLocks noGrp="1" noChangeAspect="1"/>
          </p:cNvPicPr>
          <p:nvPr>
            <p:ph idx="1"/>
          </p:nvPr>
        </p:nvPicPr>
        <p:blipFill>
          <a:blip r:embed="rId2"/>
          <a:stretch>
            <a:fillRect/>
          </a:stretch>
        </p:blipFill>
        <p:spPr>
          <a:xfrm>
            <a:off x="390694" y="3045289"/>
            <a:ext cx="4868525" cy="3416300"/>
          </a:xfrm>
          <a:prstGeom prst="rect">
            <a:avLst/>
          </a:prstGeom>
        </p:spPr>
      </p:pic>
      <p:sp>
        <p:nvSpPr>
          <p:cNvPr id="5" name="TextBox 4">
            <a:extLst>
              <a:ext uri="{FF2B5EF4-FFF2-40B4-BE49-F238E27FC236}">
                <a16:creationId xmlns:a16="http://schemas.microsoft.com/office/drawing/2014/main" id="{49A9F01D-ACD8-4D44-BF2B-26F5FD58A1C9}"/>
              </a:ext>
            </a:extLst>
          </p:cNvPr>
          <p:cNvSpPr txBox="1"/>
          <p:nvPr/>
        </p:nvSpPr>
        <p:spPr>
          <a:xfrm>
            <a:off x="5959011" y="2928135"/>
            <a:ext cx="5897367" cy="3416320"/>
          </a:xfrm>
          <a:prstGeom prst="rect">
            <a:avLst/>
          </a:prstGeom>
          <a:noFill/>
        </p:spPr>
        <p:txBody>
          <a:bodyPr wrap="square" rtlCol="0">
            <a:spAutoFit/>
          </a:bodyPr>
          <a:lstStyle/>
          <a:p>
            <a:r>
              <a:rPr lang="en-US" dirty="0"/>
              <a:t>This histogram shows the satisfaction level rating by number of employees.  There is a large number of employees that rated their satisfaction VERY low, but then after that, the number of low ratings drops significantly and then drops again for it’s lowest count around a rating just over .2.  There is a significant increase in ratings around .4 with one interesting dip around 4.5 before it goes back up and somewhat levels off.</a:t>
            </a:r>
          </a:p>
          <a:p>
            <a:endParaRPr lang="en-US" dirty="0"/>
          </a:p>
          <a:p>
            <a:r>
              <a:rPr lang="en-US" dirty="0"/>
              <a:t>The mean satisfaction level is 0.613 with a standard deviation of 0.249</a:t>
            </a:r>
          </a:p>
        </p:txBody>
      </p:sp>
    </p:spTree>
    <p:extLst>
      <p:ext uri="{BB962C8B-B14F-4D97-AF65-F5344CB8AC3E}">
        <p14:creationId xmlns:p14="http://schemas.microsoft.com/office/powerpoint/2010/main" val="41982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32562-CA33-694C-8035-E033AE831AE7}"/>
              </a:ext>
            </a:extLst>
          </p:cNvPr>
          <p:cNvSpPr>
            <a:spLocks noGrp="1"/>
          </p:cNvSpPr>
          <p:nvPr>
            <p:ph type="title"/>
          </p:nvPr>
        </p:nvSpPr>
        <p:spPr/>
        <p:txBody>
          <a:bodyPr/>
          <a:lstStyle/>
          <a:p>
            <a:r>
              <a:rPr lang="en-US" dirty="0"/>
              <a:t>Average Monthly Hours</a:t>
            </a:r>
          </a:p>
        </p:txBody>
      </p:sp>
      <p:pic>
        <p:nvPicPr>
          <p:cNvPr id="4" name="Content Placeholder 3">
            <a:extLst>
              <a:ext uri="{FF2B5EF4-FFF2-40B4-BE49-F238E27FC236}">
                <a16:creationId xmlns:a16="http://schemas.microsoft.com/office/drawing/2014/main" id="{9045F040-22C2-9045-BB72-5C4282FB8DD9}"/>
              </a:ext>
            </a:extLst>
          </p:cNvPr>
          <p:cNvPicPr>
            <a:picLocks noGrp="1" noChangeAspect="1"/>
          </p:cNvPicPr>
          <p:nvPr>
            <p:ph idx="1"/>
          </p:nvPr>
        </p:nvPicPr>
        <p:blipFill>
          <a:blip r:embed="rId2"/>
          <a:stretch>
            <a:fillRect/>
          </a:stretch>
        </p:blipFill>
        <p:spPr>
          <a:xfrm>
            <a:off x="6321168" y="2644597"/>
            <a:ext cx="5028889" cy="3416300"/>
          </a:xfrm>
          <a:prstGeom prst="rect">
            <a:avLst/>
          </a:prstGeom>
        </p:spPr>
      </p:pic>
      <p:sp>
        <p:nvSpPr>
          <p:cNvPr id="5" name="TextBox 4">
            <a:extLst>
              <a:ext uri="{FF2B5EF4-FFF2-40B4-BE49-F238E27FC236}">
                <a16:creationId xmlns:a16="http://schemas.microsoft.com/office/drawing/2014/main" id="{95EF93BC-ED2D-2E47-A243-4FF88CFD1F75}"/>
              </a:ext>
            </a:extLst>
          </p:cNvPr>
          <p:cNvSpPr txBox="1"/>
          <p:nvPr/>
        </p:nvSpPr>
        <p:spPr>
          <a:xfrm>
            <a:off x="390418" y="2374901"/>
            <a:ext cx="5930750" cy="4247317"/>
          </a:xfrm>
          <a:prstGeom prst="rect">
            <a:avLst/>
          </a:prstGeom>
          <a:noFill/>
        </p:spPr>
        <p:txBody>
          <a:bodyPr wrap="square" rtlCol="0">
            <a:spAutoFit/>
          </a:bodyPr>
          <a:lstStyle/>
          <a:p>
            <a:r>
              <a:rPr lang="en-US" dirty="0"/>
              <a:t>The plot of average monthly hours per employee appears to have some significant outliers working well below or above most other employees.  The peak number of employees is working around 150 hours, which would be expected for full time employees, a fairly significant amount are working 150 to 250 hours with one additional peak around 260.  But there are employees working as little as 100 and as much as over 300 hours.  It’s difficult to determine if the lower values are really outliers since we don’t know if they could be part time employees or if there is some other reason for them to be not working.  However, I think looking at that upper end could potentially provide some insight since that is not a typical amount of hours.</a:t>
            </a:r>
          </a:p>
        </p:txBody>
      </p:sp>
      <p:sp>
        <p:nvSpPr>
          <p:cNvPr id="6" name="TextBox 5">
            <a:extLst>
              <a:ext uri="{FF2B5EF4-FFF2-40B4-BE49-F238E27FC236}">
                <a16:creationId xmlns:a16="http://schemas.microsoft.com/office/drawing/2014/main" id="{F79655AB-3257-BA40-90DA-B5DCC78F4559}"/>
              </a:ext>
            </a:extLst>
          </p:cNvPr>
          <p:cNvSpPr txBox="1"/>
          <p:nvPr/>
        </p:nvSpPr>
        <p:spPr>
          <a:xfrm>
            <a:off x="6986427" y="6060897"/>
            <a:ext cx="4260615" cy="646331"/>
          </a:xfrm>
          <a:prstGeom prst="rect">
            <a:avLst/>
          </a:prstGeom>
          <a:noFill/>
        </p:spPr>
        <p:txBody>
          <a:bodyPr wrap="square" rtlCol="0">
            <a:spAutoFit/>
          </a:bodyPr>
          <a:lstStyle/>
          <a:p>
            <a:r>
              <a:rPr lang="en-US" dirty="0"/>
              <a:t>Mean = 201.05</a:t>
            </a:r>
          </a:p>
          <a:p>
            <a:r>
              <a:rPr lang="en-US" dirty="0"/>
              <a:t>Std deviation = 49.943</a:t>
            </a:r>
          </a:p>
        </p:txBody>
      </p:sp>
    </p:spTree>
    <p:extLst>
      <p:ext uri="{BB962C8B-B14F-4D97-AF65-F5344CB8AC3E}">
        <p14:creationId xmlns:p14="http://schemas.microsoft.com/office/powerpoint/2010/main" val="2687030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9B20C-5DDD-7745-AB8B-62E44EA055A3}"/>
              </a:ext>
            </a:extLst>
          </p:cNvPr>
          <p:cNvSpPr>
            <a:spLocks noGrp="1"/>
          </p:cNvSpPr>
          <p:nvPr>
            <p:ph type="title"/>
          </p:nvPr>
        </p:nvSpPr>
        <p:spPr/>
        <p:txBody>
          <a:bodyPr/>
          <a:lstStyle/>
          <a:p>
            <a:r>
              <a:rPr lang="en-US" dirty="0"/>
              <a:t>Time with Company</a:t>
            </a:r>
          </a:p>
        </p:txBody>
      </p:sp>
      <p:pic>
        <p:nvPicPr>
          <p:cNvPr id="4" name="Content Placeholder 3">
            <a:extLst>
              <a:ext uri="{FF2B5EF4-FFF2-40B4-BE49-F238E27FC236}">
                <a16:creationId xmlns:a16="http://schemas.microsoft.com/office/drawing/2014/main" id="{B93C95F3-A868-EB4D-8764-F5D43EE18AEB}"/>
              </a:ext>
            </a:extLst>
          </p:cNvPr>
          <p:cNvPicPr>
            <a:picLocks noGrp="1" noChangeAspect="1"/>
          </p:cNvPicPr>
          <p:nvPr>
            <p:ph idx="1"/>
          </p:nvPr>
        </p:nvPicPr>
        <p:blipFill>
          <a:blip r:embed="rId2"/>
          <a:stretch>
            <a:fillRect/>
          </a:stretch>
        </p:blipFill>
        <p:spPr>
          <a:xfrm>
            <a:off x="316944" y="2579227"/>
            <a:ext cx="5028216" cy="3416300"/>
          </a:xfrm>
          <a:prstGeom prst="rect">
            <a:avLst/>
          </a:prstGeom>
        </p:spPr>
      </p:pic>
      <p:sp>
        <p:nvSpPr>
          <p:cNvPr id="5" name="TextBox 4">
            <a:extLst>
              <a:ext uri="{FF2B5EF4-FFF2-40B4-BE49-F238E27FC236}">
                <a16:creationId xmlns:a16="http://schemas.microsoft.com/office/drawing/2014/main" id="{F84D8A34-ED2F-CE43-B1CF-A3D602A4AA96}"/>
              </a:ext>
            </a:extLst>
          </p:cNvPr>
          <p:cNvSpPr txBox="1"/>
          <p:nvPr/>
        </p:nvSpPr>
        <p:spPr>
          <a:xfrm>
            <a:off x="5784351" y="2856216"/>
            <a:ext cx="5322013" cy="2862322"/>
          </a:xfrm>
          <a:prstGeom prst="rect">
            <a:avLst/>
          </a:prstGeom>
          <a:noFill/>
        </p:spPr>
        <p:txBody>
          <a:bodyPr wrap="square" rtlCol="0">
            <a:spAutoFit/>
          </a:bodyPr>
          <a:lstStyle/>
          <a:p>
            <a:r>
              <a:rPr lang="en-US" dirty="0"/>
              <a:t>Mean time with the company is 3.498 with a standard deviation of 1.46.  The distribution has a tail to the right indicating that there are some outliers with more years of service. I don’t think this is particularly significant as this is a normal trend in most workplaces, however, I am interested in those outliers since one of my questions was to look at whether long term employees are more likely to stay even if they have a low satisfaction level.</a:t>
            </a:r>
          </a:p>
        </p:txBody>
      </p:sp>
    </p:spTree>
    <p:extLst>
      <p:ext uri="{BB962C8B-B14F-4D97-AF65-F5344CB8AC3E}">
        <p14:creationId xmlns:p14="http://schemas.microsoft.com/office/powerpoint/2010/main" val="2488358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DF0F7-2F36-C346-AF58-1E55DDD9272D}"/>
              </a:ext>
            </a:extLst>
          </p:cNvPr>
          <p:cNvSpPr>
            <a:spLocks noGrp="1"/>
          </p:cNvSpPr>
          <p:nvPr>
            <p:ph type="title"/>
          </p:nvPr>
        </p:nvSpPr>
        <p:spPr/>
        <p:txBody>
          <a:bodyPr/>
          <a:lstStyle/>
          <a:p>
            <a:r>
              <a:rPr lang="en-US" dirty="0"/>
              <a:t>Employees who left the company</a:t>
            </a:r>
          </a:p>
        </p:txBody>
      </p:sp>
      <p:pic>
        <p:nvPicPr>
          <p:cNvPr id="4" name="Content Placeholder 3">
            <a:extLst>
              <a:ext uri="{FF2B5EF4-FFF2-40B4-BE49-F238E27FC236}">
                <a16:creationId xmlns:a16="http://schemas.microsoft.com/office/drawing/2014/main" id="{CCEF7AD1-4125-9641-AE31-ED21416BDB2C}"/>
              </a:ext>
            </a:extLst>
          </p:cNvPr>
          <p:cNvPicPr>
            <a:picLocks noGrp="1" noChangeAspect="1"/>
          </p:cNvPicPr>
          <p:nvPr>
            <p:ph idx="1"/>
          </p:nvPr>
        </p:nvPicPr>
        <p:blipFill>
          <a:blip r:embed="rId2"/>
          <a:stretch>
            <a:fillRect/>
          </a:stretch>
        </p:blipFill>
        <p:spPr>
          <a:xfrm>
            <a:off x="779083" y="2788435"/>
            <a:ext cx="5316917" cy="3416300"/>
          </a:xfrm>
          <a:prstGeom prst="rect">
            <a:avLst/>
          </a:prstGeom>
        </p:spPr>
      </p:pic>
      <p:sp>
        <p:nvSpPr>
          <p:cNvPr id="5" name="TextBox 4">
            <a:extLst>
              <a:ext uri="{FF2B5EF4-FFF2-40B4-BE49-F238E27FC236}">
                <a16:creationId xmlns:a16="http://schemas.microsoft.com/office/drawing/2014/main" id="{2143C7DE-EC13-7646-8A73-3CCB360F78F3}"/>
              </a:ext>
            </a:extLst>
          </p:cNvPr>
          <p:cNvSpPr txBox="1"/>
          <p:nvPr/>
        </p:nvSpPr>
        <p:spPr>
          <a:xfrm>
            <a:off x="6863138" y="2926924"/>
            <a:ext cx="4726112" cy="3139321"/>
          </a:xfrm>
          <a:prstGeom prst="rect">
            <a:avLst/>
          </a:prstGeom>
          <a:noFill/>
        </p:spPr>
        <p:txBody>
          <a:bodyPr wrap="square" rtlCol="0">
            <a:spAutoFit/>
          </a:bodyPr>
          <a:lstStyle/>
          <a:p>
            <a:r>
              <a:rPr lang="en-US" dirty="0"/>
              <a:t>Number of employees who are still with the company compared to those who have left.  This doesn’t really show us anything unusual.  The mean, which in this case equals the percent of employees that have left, is .238, which is pretty close to the national average of turnover in 2020.  I would like to use this variable primarily to gather information about employees that left, such as satisfaction level.</a:t>
            </a:r>
          </a:p>
        </p:txBody>
      </p:sp>
    </p:spTree>
    <p:extLst>
      <p:ext uri="{BB962C8B-B14F-4D97-AF65-F5344CB8AC3E}">
        <p14:creationId xmlns:p14="http://schemas.microsoft.com/office/powerpoint/2010/main" val="1578778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C1E59-FAC5-AE4A-A24E-A95D9F22D05F}"/>
              </a:ext>
            </a:extLst>
          </p:cNvPr>
          <p:cNvSpPr>
            <a:spLocks noGrp="1"/>
          </p:cNvSpPr>
          <p:nvPr>
            <p:ph type="title"/>
          </p:nvPr>
        </p:nvSpPr>
        <p:spPr/>
        <p:txBody>
          <a:bodyPr/>
          <a:lstStyle/>
          <a:p>
            <a:r>
              <a:rPr lang="en-US" dirty="0"/>
              <a:t>Employees promoted in last 5 years</a:t>
            </a:r>
          </a:p>
        </p:txBody>
      </p:sp>
      <p:pic>
        <p:nvPicPr>
          <p:cNvPr id="4" name="Content Placeholder 3">
            <a:extLst>
              <a:ext uri="{FF2B5EF4-FFF2-40B4-BE49-F238E27FC236}">
                <a16:creationId xmlns:a16="http://schemas.microsoft.com/office/drawing/2014/main" id="{E7534EB1-AE43-2448-8B11-CB16E3050475}"/>
              </a:ext>
            </a:extLst>
          </p:cNvPr>
          <p:cNvPicPr>
            <a:picLocks noGrp="1" noChangeAspect="1"/>
          </p:cNvPicPr>
          <p:nvPr>
            <p:ph idx="1"/>
          </p:nvPr>
        </p:nvPicPr>
        <p:blipFill>
          <a:blip r:embed="rId2"/>
          <a:stretch>
            <a:fillRect/>
          </a:stretch>
        </p:blipFill>
        <p:spPr>
          <a:xfrm>
            <a:off x="422910" y="2891177"/>
            <a:ext cx="5112750" cy="3416300"/>
          </a:xfrm>
          <a:prstGeom prst="rect">
            <a:avLst/>
          </a:prstGeom>
        </p:spPr>
      </p:pic>
      <p:sp>
        <p:nvSpPr>
          <p:cNvPr id="5" name="TextBox 4">
            <a:extLst>
              <a:ext uri="{FF2B5EF4-FFF2-40B4-BE49-F238E27FC236}">
                <a16:creationId xmlns:a16="http://schemas.microsoft.com/office/drawing/2014/main" id="{506F8E1A-9736-274D-AD8C-5D5C00CA6703}"/>
              </a:ext>
            </a:extLst>
          </p:cNvPr>
          <p:cNvSpPr txBox="1"/>
          <p:nvPr/>
        </p:nvSpPr>
        <p:spPr>
          <a:xfrm>
            <a:off x="5722705" y="3102796"/>
            <a:ext cx="6226139" cy="1200329"/>
          </a:xfrm>
          <a:prstGeom prst="rect">
            <a:avLst/>
          </a:prstGeom>
          <a:noFill/>
        </p:spPr>
        <p:txBody>
          <a:bodyPr wrap="square" rtlCol="0">
            <a:spAutoFit/>
          </a:bodyPr>
          <a:lstStyle/>
          <a:p>
            <a:r>
              <a:rPr lang="en-US" dirty="0"/>
              <a:t>The number of employees promoted in the last 5 years seems to be very low.  Doing a count on this variable shows that only 319 of the 14, 999 employees included in the data had been promoted.  </a:t>
            </a:r>
          </a:p>
        </p:txBody>
      </p:sp>
    </p:spTree>
    <p:extLst>
      <p:ext uri="{BB962C8B-B14F-4D97-AF65-F5344CB8AC3E}">
        <p14:creationId xmlns:p14="http://schemas.microsoft.com/office/powerpoint/2010/main" val="4608908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{B2A8E39B-8C29-A440-893F-54DA332CC008}tf10001076</Template>
  <TotalTime>4553</TotalTime>
  <Words>2768</Words>
  <Application>Microsoft Macintosh PowerPoint</Application>
  <PresentationFormat>Widescreen</PresentationFormat>
  <Paragraphs>134</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Century Gothic</vt:lpstr>
      <vt:lpstr>Wingdings 3</vt:lpstr>
      <vt:lpstr>Ion Boardroom</vt:lpstr>
      <vt:lpstr>Employee Turnover</vt:lpstr>
      <vt:lpstr>Dataset</vt:lpstr>
      <vt:lpstr>Dataset</vt:lpstr>
      <vt:lpstr>Purpose of the study</vt:lpstr>
      <vt:lpstr>Satisfaction Level</vt:lpstr>
      <vt:lpstr>Average Monthly Hours</vt:lpstr>
      <vt:lpstr>Time with Company</vt:lpstr>
      <vt:lpstr>Employees who left the company</vt:lpstr>
      <vt:lpstr>Employees promoted in last 5 years</vt:lpstr>
      <vt:lpstr>Employees by Department</vt:lpstr>
      <vt:lpstr>Employees per salary range</vt:lpstr>
      <vt:lpstr>Describe former employees</vt:lpstr>
      <vt:lpstr>Describe current employees</vt:lpstr>
      <vt:lpstr>Describe, cont.</vt:lpstr>
      <vt:lpstr>Describe, cont.</vt:lpstr>
      <vt:lpstr>Department describe</vt:lpstr>
      <vt:lpstr>Satisfaction level of former and current employees (PMF) </vt:lpstr>
      <vt:lpstr>Cumulative Distribution of Time with Company</vt:lpstr>
      <vt:lpstr>Gaussian (Normal) CDF plot</vt:lpstr>
      <vt:lpstr>Factors in Satisfaction Level</vt:lpstr>
      <vt:lpstr>Factors in Satisfaction Level, cont.</vt:lpstr>
      <vt:lpstr>Factors in Satisfaction Level, cont.</vt:lpstr>
      <vt:lpstr>Correlation Test</vt:lpstr>
      <vt:lpstr>Regression Analysis</vt:lpstr>
      <vt:lpstr>Regression Analysis, cont.</vt:lpstr>
      <vt:lpstr>Regression Analysis, cont.</vt:lpstr>
      <vt:lpstr>Regression Analysis, cont.</vt:lpstr>
      <vt:lpstr>Regression Analysis, cont.</vt:lpstr>
      <vt:lpstr>Summary</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Employee Turnover</dc:title>
  <dc:creator>Rice, Michelle</dc:creator>
  <cp:lastModifiedBy>Rice, Michelle</cp:lastModifiedBy>
  <cp:revision>45</cp:revision>
  <dcterms:created xsi:type="dcterms:W3CDTF">2021-03-02T04:14:47Z</dcterms:created>
  <dcterms:modified xsi:type="dcterms:W3CDTF">2021-03-07T05:36:00Z</dcterms:modified>
</cp:coreProperties>
</file>